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780" r:id="rId2"/>
    <p:sldId id="765" r:id="rId3"/>
    <p:sldId id="766" r:id="rId4"/>
    <p:sldId id="767" r:id="rId5"/>
    <p:sldId id="769" r:id="rId6"/>
    <p:sldId id="772" r:id="rId7"/>
    <p:sldId id="773" r:id="rId8"/>
    <p:sldId id="784" r:id="rId9"/>
    <p:sldId id="774" r:id="rId10"/>
    <p:sldId id="775" r:id="rId11"/>
    <p:sldId id="785" r:id="rId12"/>
    <p:sldId id="776" r:id="rId13"/>
    <p:sldId id="777" r:id="rId14"/>
    <p:sldId id="778" r:id="rId15"/>
    <p:sldId id="783" r:id="rId16"/>
    <p:sldId id="781" r:id="rId17"/>
  </p:sldIdLst>
  <p:sldSz cx="9144000" cy="6858000" type="screen4x3"/>
  <p:notesSz cx="6834188" cy="9979025"/>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99FF"/>
    <a:srgbClr val="99CCFF"/>
    <a:srgbClr val="FFCCFF"/>
    <a:srgbClr val="D6EDBD"/>
    <a:srgbClr val="FF3399"/>
    <a:srgbClr val="FF7C8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79" autoAdjust="0"/>
  </p:normalViewPr>
  <p:slideViewPr>
    <p:cSldViewPr>
      <p:cViewPr>
        <p:scale>
          <a:sx n="66" d="100"/>
          <a:sy n="66" d="100"/>
        </p:scale>
        <p:origin x="-175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24B671-3BA5-441A-AC11-8FD7E8A9CEB2}"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zh-CN" altLang="en-US"/>
        </a:p>
      </dgm:t>
    </dgm:pt>
    <dgm:pt modelId="{82670982-3D07-43FB-9972-A812C8094FF5}">
      <dgm:prSet phldrT="[文本]" custT="1"/>
      <dgm:spPr/>
      <dgm:t>
        <a:bodyPr/>
        <a:lstStyle/>
        <a:p>
          <a:r>
            <a:rPr lang="zh-CN" altLang="en-US" sz="2800" b="0" dirty="0" smtClean="0">
              <a:solidFill>
                <a:schemeClr val="tx1"/>
              </a:solidFill>
              <a:latin typeface="华文新魏" pitchFamily="2" charset="-122"/>
              <a:ea typeface="华文新魏" pitchFamily="2" charset="-122"/>
            </a:rPr>
            <a:t>出具校医院转诊证明</a:t>
          </a:r>
          <a:endParaRPr lang="zh-CN" altLang="en-US" sz="2800" b="0" dirty="0">
            <a:solidFill>
              <a:schemeClr val="tx1"/>
            </a:solidFill>
            <a:latin typeface="华文新魏" pitchFamily="2" charset="-122"/>
            <a:ea typeface="华文新魏" pitchFamily="2" charset="-122"/>
          </a:endParaRPr>
        </a:p>
      </dgm:t>
    </dgm:pt>
    <dgm:pt modelId="{D4DB813D-F785-4649-AC20-77D093D14A24}" type="parTrans" cxnId="{80B71C25-2C80-4B59-B201-A3348D546087}">
      <dgm:prSet/>
      <dgm:spPr/>
      <dgm:t>
        <a:bodyPr/>
        <a:lstStyle/>
        <a:p>
          <a:endParaRPr lang="zh-CN" altLang="en-US"/>
        </a:p>
      </dgm:t>
    </dgm:pt>
    <dgm:pt modelId="{BC8B36F7-3497-46E1-8A2E-85F86A24E7C0}" type="sibTrans" cxnId="{80B71C25-2C80-4B59-B201-A3348D546087}">
      <dgm:prSet/>
      <dgm:spPr/>
      <dgm:t>
        <a:bodyPr/>
        <a:lstStyle/>
        <a:p>
          <a:endParaRPr lang="zh-CN" altLang="en-US"/>
        </a:p>
      </dgm:t>
    </dgm:pt>
    <dgm:pt modelId="{70B0B368-3A9D-4DFC-89AC-C29B3AC3C2DE}">
      <dgm:prSet phldrT="[文本]" custT="1"/>
      <dgm:spPr/>
      <dgm:t>
        <a:bodyPr/>
        <a:lstStyle/>
        <a:p>
          <a:r>
            <a:rPr lang="zh-CN" altLang="en-US" sz="2000" b="0" dirty="0" smtClean="0">
              <a:solidFill>
                <a:schemeClr val="tx1"/>
              </a:solidFill>
              <a:latin typeface="华文新魏" pitchFamily="2" charset="-122"/>
              <a:ea typeface="华文新魏" pitchFamily="2" charset="-122"/>
            </a:rPr>
            <a:t>准备相关出院单据</a:t>
          </a:r>
          <a:endParaRPr lang="zh-CN" altLang="en-US" sz="2000" b="0" dirty="0">
            <a:latin typeface="华文新魏" pitchFamily="2" charset="-122"/>
            <a:ea typeface="华文新魏" pitchFamily="2" charset="-122"/>
          </a:endParaRPr>
        </a:p>
      </dgm:t>
    </dgm:pt>
    <dgm:pt modelId="{2126249E-DC56-401F-AB58-757C2052D03F}" type="parTrans" cxnId="{474A8533-AF42-413A-8093-C320954FA74A}">
      <dgm:prSet/>
      <dgm:spPr/>
      <dgm:t>
        <a:bodyPr/>
        <a:lstStyle/>
        <a:p>
          <a:endParaRPr lang="zh-CN" altLang="en-US"/>
        </a:p>
      </dgm:t>
    </dgm:pt>
    <dgm:pt modelId="{CEAB35DA-755A-441D-BF47-9B1AE9EDFD62}" type="sibTrans" cxnId="{474A8533-AF42-413A-8093-C320954FA74A}">
      <dgm:prSet/>
      <dgm:spPr/>
      <dgm:t>
        <a:bodyPr/>
        <a:lstStyle/>
        <a:p>
          <a:endParaRPr lang="zh-CN" altLang="en-US"/>
        </a:p>
      </dgm:t>
    </dgm:pt>
    <dgm:pt modelId="{2019BB5B-DF54-4E4A-B823-9ACDFDDAA9B1}">
      <dgm:prSet phldrT="[文本]" custT="1"/>
      <dgm:spPr/>
      <dgm:t>
        <a:bodyPr/>
        <a:lstStyle/>
        <a:p>
          <a:r>
            <a:rPr lang="zh-CN" altLang="en-US" sz="2000" b="0" dirty="0" smtClean="0">
              <a:solidFill>
                <a:schemeClr val="tx1"/>
              </a:solidFill>
              <a:latin typeface="华文新魏" pitchFamily="2" charset="-122"/>
              <a:ea typeface="华文新魏" pitchFamily="2" charset="-122"/>
            </a:rPr>
            <a:t>到校医院报销后取得分割单</a:t>
          </a:r>
          <a:endParaRPr lang="zh-CN" altLang="en-US" sz="2000" b="0" dirty="0">
            <a:latin typeface="华文新魏" pitchFamily="2" charset="-122"/>
            <a:ea typeface="华文新魏" pitchFamily="2" charset="-122"/>
          </a:endParaRPr>
        </a:p>
      </dgm:t>
    </dgm:pt>
    <dgm:pt modelId="{638B2AF1-0ACF-4280-9BC3-E6319E86A721}" type="parTrans" cxnId="{8F9B3EE3-DAB4-4A1E-AAA1-7E162BF0B3CC}">
      <dgm:prSet/>
      <dgm:spPr/>
      <dgm:t>
        <a:bodyPr/>
        <a:lstStyle/>
        <a:p>
          <a:endParaRPr lang="zh-CN" altLang="en-US"/>
        </a:p>
      </dgm:t>
    </dgm:pt>
    <dgm:pt modelId="{AA986D2A-ADBC-47FC-8FE2-B1EE40A41662}" type="sibTrans" cxnId="{8F9B3EE3-DAB4-4A1E-AAA1-7E162BF0B3CC}">
      <dgm:prSet/>
      <dgm:spPr/>
      <dgm:t>
        <a:bodyPr/>
        <a:lstStyle/>
        <a:p>
          <a:endParaRPr lang="zh-CN" altLang="en-US"/>
        </a:p>
      </dgm:t>
    </dgm:pt>
    <dgm:pt modelId="{C97A0487-B4A1-453D-9871-4D9BEB62F41D}">
      <dgm:prSet phldrT="[文本]" custT="1"/>
      <dgm:spPr/>
      <dgm:t>
        <a:bodyPr/>
        <a:lstStyle/>
        <a:p>
          <a:r>
            <a:rPr lang="zh-CN" altLang="en-US" sz="2800" b="0" dirty="0" smtClean="0">
              <a:latin typeface="华文新魏" pitchFamily="2" charset="-122"/>
              <a:ea typeface="华文新魏" pitchFamily="2" charset="-122"/>
            </a:rPr>
            <a:t>无转诊证明</a:t>
          </a:r>
          <a:endParaRPr lang="zh-CN" altLang="en-US" sz="2800" b="0" dirty="0">
            <a:latin typeface="华文新魏" pitchFamily="2" charset="-122"/>
            <a:ea typeface="华文新魏" pitchFamily="2" charset="-122"/>
          </a:endParaRPr>
        </a:p>
      </dgm:t>
    </dgm:pt>
    <dgm:pt modelId="{E2476B53-BCC4-4E02-83DC-E7C45BF96DCA}" type="parTrans" cxnId="{DB88C6C9-24FC-4B4C-A932-A14E33B17557}">
      <dgm:prSet/>
      <dgm:spPr/>
      <dgm:t>
        <a:bodyPr/>
        <a:lstStyle/>
        <a:p>
          <a:endParaRPr lang="zh-CN" altLang="en-US"/>
        </a:p>
      </dgm:t>
    </dgm:pt>
    <dgm:pt modelId="{6BD5C75F-F4D7-4DA7-BEEE-058F4DA2675B}" type="sibTrans" cxnId="{DB88C6C9-24FC-4B4C-A932-A14E33B17557}">
      <dgm:prSet/>
      <dgm:spPr/>
      <dgm:t>
        <a:bodyPr/>
        <a:lstStyle/>
        <a:p>
          <a:endParaRPr lang="zh-CN" altLang="en-US"/>
        </a:p>
      </dgm:t>
    </dgm:pt>
    <dgm:pt modelId="{A6680CC7-5772-4FCA-AF0A-AC176D05C4E9}">
      <dgm:prSet phldrT="[文本]" custT="1"/>
      <dgm:spPr/>
      <dgm:t>
        <a:bodyPr/>
        <a:lstStyle/>
        <a:p>
          <a:r>
            <a:rPr lang="zh-CN" altLang="en-US" sz="2000" b="0" dirty="0" smtClean="0">
              <a:latin typeface="华文新魏" pitchFamily="2" charset="-122"/>
              <a:ea typeface="华文新魏" pitchFamily="2" charset="-122"/>
            </a:rPr>
            <a:t>学工部领取理赔申请书</a:t>
          </a:r>
          <a:endParaRPr lang="zh-CN" altLang="en-US" sz="2000" b="0" dirty="0">
            <a:latin typeface="华文新魏" pitchFamily="2" charset="-122"/>
            <a:ea typeface="华文新魏" pitchFamily="2" charset="-122"/>
          </a:endParaRPr>
        </a:p>
      </dgm:t>
    </dgm:pt>
    <dgm:pt modelId="{F4E4F2CC-E50C-413B-A95F-A6577C37A858}" type="parTrans" cxnId="{40C0A1D9-F712-4078-942A-309AAF6AE154}">
      <dgm:prSet/>
      <dgm:spPr/>
      <dgm:t>
        <a:bodyPr/>
        <a:lstStyle/>
        <a:p>
          <a:endParaRPr lang="zh-CN" altLang="en-US"/>
        </a:p>
      </dgm:t>
    </dgm:pt>
    <dgm:pt modelId="{EBDB37B1-43F2-453B-ACB6-A66C231C0760}" type="sibTrans" cxnId="{40C0A1D9-F712-4078-942A-309AAF6AE154}">
      <dgm:prSet/>
      <dgm:spPr/>
      <dgm:t>
        <a:bodyPr/>
        <a:lstStyle/>
        <a:p>
          <a:endParaRPr lang="zh-CN" altLang="en-US"/>
        </a:p>
      </dgm:t>
    </dgm:pt>
    <dgm:pt modelId="{8E4754B6-409F-4A84-B7DE-C8CD8241E61C}">
      <dgm:prSet phldrT="[文本]" custT="1"/>
      <dgm:spPr/>
      <dgm:t>
        <a:bodyPr/>
        <a:lstStyle/>
        <a:p>
          <a:r>
            <a:rPr lang="zh-CN" altLang="en-US" sz="2000" b="0" dirty="0" smtClean="0">
              <a:latin typeface="华文新魏" pitchFamily="2" charset="-122"/>
              <a:ea typeface="华文新魏" pitchFamily="2" charset="-122"/>
            </a:rPr>
            <a:t>准备相关单据申请理赔</a:t>
          </a:r>
          <a:endParaRPr lang="zh-CN" altLang="en-US" sz="2000" b="0" dirty="0">
            <a:latin typeface="华文新魏" pitchFamily="2" charset="-122"/>
            <a:ea typeface="华文新魏" pitchFamily="2" charset="-122"/>
          </a:endParaRPr>
        </a:p>
      </dgm:t>
    </dgm:pt>
    <dgm:pt modelId="{33B1F3D0-80A1-40B2-B433-1018725BC800}" type="parTrans" cxnId="{F937230C-2945-4469-B247-3A6852796A26}">
      <dgm:prSet/>
      <dgm:spPr/>
      <dgm:t>
        <a:bodyPr/>
        <a:lstStyle/>
        <a:p>
          <a:endParaRPr lang="zh-CN" altLang="en-US"/>
        </a:p>
      </dgm:t>
    </dgm:pt>
    <dgm:pt modelId="{DD965AA4-C880-45EB-8EFC-2985661199CA}" type="sibTrans" cxnId="{F937230C-2945-4469-B247-3A6852796A26}">
      <dgm:prSet/>
      <dgm:spPr/>
      <dgm:t>
        <a:bodyPr/>
        <a:lstStyle/>
        <a:p>
          <a:endParaRPr lang="zh-CN" altLang="en-US"/>
        </a:p>
      </dgm:t>
    </dgm:pt>
    <dgm:pt modelId="{92ACA537-B813-4CEF-BD58-ACA066F17CBD}">
      <dgm:prSet custT="1"/>
      <dgm:spPr/>
      <dgm:t>
        <a:bodyPr/>
        <a:lstStyle/>
        <a:p>
          <a:r>
            <a:rPr lang="zh-CN" altLang="en-US" sz="2000" b="0" dirty="0" smtClean="0">
              <a:solidFill>
                <a:schemeClr val="tx1"/>
              </a:solidFill>
              <a:latin typeface="华文新魏" pitchFamily="2" charset="-122"/>
              <a:ea typeface="华文新魏" pitchFamily="2" charset="-122"/>
            </a:rPr>
            <a:t>分割单交学工部，保险公司定期收取材料并进行理赔</a:t>
          </a:r>
          <a:endParaRPr lang="zh-CN" altLang="en-US" sz="2000" b="0" dirty="0">
            <a:solidFill>
              <a:schemeClr val="tx1"/>
            </a:solidFill>
            <a:latin typeface="华文新魏" pitchFamily="2" charset="-122"/>
            <a:ea typeface="华文新魏" pitchFamily="2" charset="-122"/>
          </a:endParaRPr>
        </a:p>
      </dgm:t>
    </dgm:pt>
    <dgm:pt modelId="{80A3D25D-292D-4FE4-832E-B29FE16992A4}" type="parTrans" cxnId="{EDE96A33-5EE8-4300-B323-43022A0DD7BC}">
      <dgm:prSet/>
      <dgm:spPr/>
      <dgm:t>
        <a:bodyPr/>
        <a:lstStyle/>
        <a:p>
          <a:endParaRPr lang="zh-CN" altLang="en-US"/>
        </a:p>
      </dgm:t>
    </dgm:pt>
    <dgm:pt modelId="{5F12AC1C-7121-46B7-B63E-04710A074B5B}" type="sibTrans" cxnId="{EDE96A33-5EE8-4300-B323-43022A0DD7BC}">
      <dgm:prSet/>
      <dgm:spPr/>
      <dgm:t>
        <a:bodyPr/>
        <a:lstStyle/>
        <a:p>
          <a:endParaRPr lang="zh-CN" altLang="en-US"/>
        </a:p>
      </dgm:t>
    </dgm:pt>
    <dgm:pt modelId="{34D3E717-1AF0-40BC-940B-18D4DC5A2133}">
      <dgm:prSet phldrT="[文本]" custT="1"/>
      <dgm:spPr/>
      <dgm:t>
        <a:bodyPr/>
        <a:lstStyle/>
        <a:p>
          <a:r>
            <a:rPr lang="zh-CN" altLang="en-US" sz="2000" b="0" dirty="0" smtClean="0">
              <a:latin typeface="华文新魏" pitchFamily="2" charset="-122"/>
              <a:ea typeface="华文新魏" pitchFamily="2" charset="-122"/>
            </a:rPr>
            <a:t>保险公司进行理赔（</a:t>
          </a:r>
          <a:r>
            <a:rPr lang="en-US" altLang="zh-CN" sz="2000" b="0" dirty="0" smtClean="0">
              <a:latin typeface="华文新魏" pitchFamily="2" charset="-122"/>
              <a:ea typeface="华文新魏" pitchFamily="2" charset="-122"/>
            </a:rPr>
            <a:t>50</a:t>
          </a:r>
          <a:r>
            <a:rPr lang="en-US" altLang="zh-CN" sz="2000" dirty="0" smtClean="0">
              <a:latin typeface="华文新魏" pitchFamily="2" charset="-122"/>
              <a:ea typeface="华文新魏" pitchFamily="2" charset="-122"/>
            </a:rPr>
            <a:t>%</a:t>
          </a:r>
          <a:r>
            <a:rPr lang="zh-CN" altLang="en-US" sz="2000" dirty="0" smtClean="0">
              <a:latin typeface="华文新魏" pitchFamily="2" charset="-122"/>
              <a:ea typeface="华文新魏" pitchFamily="2" charset="-122"/>
            </a:rPr>
            <a:t>）</a:t>
          </a:r>
          <a:endParaRPr lang="zh-CN" altLang="en-US" sz="2000" dirty="0">
            <a:latin typeface="华文新魏" pitchFamily="2" charset="-122"/>
            <a:ea typeface="华文新魏" pitchFamily="2" charset="-122"/>
          </a:endParaRPr>
        </a:p>
      </dgm:t>
    </dgm:pt>
    <dgm:pt modelId="{E06402A7-F1EA-4266-8AFF-DC8C67C41681}" type="parTrans" cxnId="{0B12E55C-7D1E-4E93-BA3E-E95CB3BB4120}">
      <dgm:prSet/>
      <dgm:spPr/>
      <dgm:t>
        <a:bodyPr/>
        <a:lstStyle/>
        <a:p>
          <a:endParaRPr lang="zh-CN" altLang="en-US"/>
        </a:p>
      </dgm:t>
    </dgm:pt>
    <dgm:pt modelId="{28358F2D-A0BC-4FC4-BDFF-5EEE91624EEA}" type="sibTrans" cxnId="{0B12E55C-7D1E-4E93-BA3E-E95CB3BB4120}">
      <dgm:prSet/>
      <dgm:spPr/>
      <dgm:t>
        <a:bodyPr/>
        <a:lstStyle/>
        <a:p>
          <a:endParaRPr lang="zh-CN" altLang="en-US"/>
        </a:p>
      </dgm:t>
    </dgm:pt>
    <dgm:pt modelId="{CC21C66E-E96C-41AA-A9A1-D9E5D2E52AB1}" type="pres">
      <dgm:prSet presAssocID="{CB24B671-3BA5-441A-AC11-8FD7E8A9CEB2}" presName="Name0" presStyleCnt="0">
        <dgm:presLayoutVars>
          <dgm:dir/>
          <dgm:animLvl val="lvl"/>
          <dgm:resizeHandles val="exact"/>
        </dgm:presLayoutVars>
      </dgm:prSet>
      <dgm:spPr/>
      <dgm:t>
        <a:bodyPr/>
        <a:lstStyle/>
        <a:p>
          <a:endParaRPr lang="zh-CN" altLang="en-US"/>
        </a:p>
      </dgm:t>
    </dgm:pt>
    <dgm:pt modelId="{94B21FBF-C01D-4211-8423-AB6290022079}" type="pres">
      <dgm:prSet presAssocID="{82670982-3D07-43FB-9972-A812C8094FF5}" presName="vertFlow" presStyleCnt="0"/>
      <dgm:spPr/>
    </dgm:pt>
    <dgm:pt modelId="{4F7FD54E-21EA-4252-AFC4-354B29D41286}" type="pres">
      <dgm:prSet presAssocID="{82670982-3D07-43FB-9972-A812C8094FF5}" presName="header" presStyleLbl="node1" presStyleIdx="0" presStyleCnt="2"/>
      <dgm:spPr/>
      <dgm:t>
        <a:bodyPr/>
        <a:lstStyle/>
        <a:p>
          <a:endParaRPr lang="zh-CN" altLang="en-US"/>
        </a:p>
      </dgm:t>
    </dgm:pt>
    <dgm:pt modelId="{8954740C-F286-41C5-8876-0375F537FDEC}" type="pres">
      <dgm:prSet presAssocID="{2126249E-DC56-401F-AB58-757C2052D03F}" presName="parTrans" presStyleLbl="sibTrans2D1" presStyleIdx="0" presStyleCnt="6"/>
      <dgm:spPr/>
      <dgm:t>
        <a:bodyPr/>
        <a:lstStyle/>
        <a:p>
          <a:endParaRPr lang="zh-CN" altLang="en-US"/>
        </a:p>
      </dgm:t>
    </dgm:pt>
    <dgm:pt modelId="{34AF3EA6-95EC-467A-A323-740FD4C8B2D9}" type="pres">
      <dgm:prSet presAssocID="{70B0B368-3A9D-4DFC-89AC-C29B3AC3C2DE}" presName="child" presStyleLbl="alignAccFollowNode1" presStyleIdx="0" presStyleCnt="6">
        <dgm:presLayoutVars>
          <dgm:chMax val="0"/>
          <dgm:bulletEnabled val="1"/>
        </dgm:presLayoutVars>
      </dgm:prSet>
      <dgm:spPr/>
      <dgm:t>
        <a:bodyPr/>
        <a:lstStyle/>
        <a:p>
          <a:endParaRPr lang="zh-CN" altLang="en-US"/>
        </a:p>
      </dgm:t>
    </dgm:pt>
    <dgm:pt modelId="{C64D10F4-6471-4450-B0E1-448ADF23FA47}" type="pres">
      <dgm:prSet presAssocID="{CEAB35DA-755A-441D-BF47-9B1AE9EDFD62}" presName="sibTrans" presStyleLbl="sibTrans2D1" presStyleIdx="1" presStyleCnt="6"/>
      <dgm:spPr/>
      <dgm:t>
        <a:bodyPr/>
        <a:lstStyle/>
        <a:p>
          <a:endParaRPr lang="zh-CN" altLang="en-US"/>
        </a:p>
      </dgm:t>
    </dgm:pt>
    <dgm:pt modelId="{60DD69B2-92EA-4AE6-A245-3223FDC81A5B}" type="pres">
      <dgm:prSet presAssocID="{2019BB5B-DF54-4E4A-B823-9ACDFDDAA9B1}" presName="child" presStyleLbl="alignAccFollowNode1" presStyleIdx="1" presStyleCnt="6">
        <dgm:presLayoutVars>
          <dgm:chMax val="0"/>
          <dgm:bulletEnabled val="1"/>
        </dgm:presLayoutVars>
      </dgm:prSet>
      <dgm:spPr/>
      <dgm:t>
        <a:bodyPr/>
        <a:lstStyle/>
        <a:p>
          <a:endParaRPr lang="zh-CN" altLang="en-US"/>
        </a:p>
      </dgm:t>
    </dgm:pt>
    <dgm:pt modelId="{B912144E-8AE2-4164-8997-A81281B48B62}" type="pres">
      <dgm:prSet presAssocID="{AA986D2A-ADBC-47FC-8FE2-B1EE40A41662}" presName="sibTrans" presStyleLbl="sibTrans2D1" presStyleIdx="2" presStyleCnt="6"/>
      <dgm:spPr/>
      <dgm:t>
        <a:bodyPr/>
        <a:lstStyle/>
        <a:p>
          <a:endParaRPr lang="zh-CN" altLang="en-US"/>
        </a:p>
      </dgm:t>
    </dgm:pt>
    <dgm:pt modelId="{A73057EE-2986-44E3-A8C6-6C7C975DB813}" type="pres">
      <dgm:prSet presAssocID="{92ACA537-B813-4CEF-BD58-ACA066F17CBD}" presName="child" presStyleLbl="alignAccFollowNode1" presStyleIdx="2" presStyleCnt="6">
        <dgm:presLayoutVars>
          <dgm:chMax val="0"/>
          <dgm:bulletEnabled val="1"/>
        </dgm:presLayoutVars>
      </dgm:prSet>
      <dgm:spPr/>
      <dgm:t>
        <a:bodyPr/>
        <a:lstStyle/>
        <a:p>
          <a:endParaRPr lang="zh-CN" altLang="en-US"/>
        </a:p>
      </dgm:t>
    </dgm:pt>
    <dgm:pt modelId="{A199734C-4BDB-4388-AB8C-0BB2415868F2}" type="pres">
      <dgm:prSet presAssocID="{82670982-3D07-43FB-9972-A812C8094FF5}" presName="hSp" presStyleCnt="0"/>
      <dgm:spPr/>
    </dgm:pt>
    <dgm:pt modelId="{15F33FCB-58D0-48A5-BA28-487503868023}" type="pres">
      <dgm:prSet presAssocID="{C97A0487-B4A1-453D-9871-4D9BEB62F41D}" presName="vertFlow" presStyleCnt="0"/>
      <dgm:spPr/>
    </dgm:pt>
    <dgm:pt modelId="{F05A9F4F-D9C4-4047-B465-D8341C642F9A}" type="pres">
      <dgm:prSet presAssocID="{C97A0487-B4A1-453D-9871-4D9BEB62F41D}" presName="header" presStyleLbl="node1" presStyleIdx="1" presStyleCnt="2"/>
      <dgm:spPr/>
      <dgm:t>
        <a:bodyPr/>
        <a:lstStyle/>
        <a:p>
          <a:endParaRPr lang="zh-CN" altLang="en-US"/>
        </a:p>
      </dgm:t>
    </dgm:pt>
    <dgm:pt modelId="{E0D4AD06-F653-475E-BA87-1D2D5F012923}" type="pres">
      <dgm:prSet presAssocID="{F4E4F2CC-E50C-413B-A95F-A6577C37A858}" presName="parTrans" presStyleLbl="sibTrans2D1" presStyleIdx="3" presStyleCnt="6"/>
      <dgm:spPr/>
      <dgm:t>
        <a:bodyPr/>
        <a:lstStyle/>
        <a:p>
          <a:endParaRPr lang="zh-CN" altLang="en-US"/>
        </a:p>
      </dgm:t>
    </dgm:pt>
    <dgm:pt modelId="{1CB79781-549B-43F1-966D-96045AE73D59}" type="pres">
      <dgm:prSet presAssocID="{A6680CC7-5772-4FCA-AF0A-AC176D05C4E9}" presName="child" presStyleLbl="alignAccFollowNode1" presStyleIdx="3" presStyleCnt="6">
        <dgm:presLayoutVars>
          <dgm:chMax val="0"/>
          <dgm:bulletEnabled val="1"/>
        </dgm:presLayoutVars>
      </dgm:prSet>
      <dgm:spPr/>
      <dgm:t>
        <a:bodyPr/>
        <a:lstStyle/>
        <a:p>
          <a:endParaRPr lang="zh-CN" altLang="en-US"/>
        </a:p>
      </dgm:t>
    </dgm:pt>
    <dgm:pt modelId="{C7348940-772D-418A-ABB4-26D0E0AF5D1E}" type="pres">
      <dgm:prSet presAssocID="{EBDB37B1-43F2-453B-ACB6-A66C231C0760}" presName="sibTrans" presStyleLbl="sibTrans2D1" presStyleIdx="4" presStyleCnt="6"/>
      <dgm:spPr/>
      <dgm:t>
        <a:bodyPr/>
        <a:lstStyle/>
        <a:p>
          <a:endParaRPr lang="zh-CN" altLang="en-US"/>
        </a:p>
      </dgm:t>
    </dgm:pt>
    <dgm:pt modelId="{95371E8A-B9C4-4736-8A87-BBD5E05C0EAC}" type="pres">
      <dgm:prSet presAssocID="{8E4754B6-409F-4A84-B7DE-C8CD8241E61C}" presName="child" presStyleLbl="alignAccFollowNode1" presStyleIdx="4" presStyleCnt="6">
        <dgm:presLayoutVars>
          <dgm:chMax val="0"/>
          <dgm:bulletEnabled val="1"/>
        </dgm:presLayoutVars>
      </dgm:prSet>
      <dgm:spPr/>
      <dgm:t>
        <a:bodyPr/>
        <a:lstStyle/>
        <a:p>
          <a:endParaRPr lang="zh-CN" altLang="en-US"/>
        </a:p>
      </dgm:t>
    </dgm:pt>
    <dgm:pt modelId="{140291D2-8FDB-4165-977C-1D8E1A41C642}" type="pres">
      <dgm:prSet presAssocID="{DD965AA4-C880-45EB-8EFC-2985661199CA}" presName="sibTrans" presStyleLbl="sibTrans2D1" presStyleIdx="5" presStyleCnt="6"/>
      <dgm:spPr/>
      <dgm:t>
        <a:bodyPr/>
        <a:lstStyle/>
        <a:p>
          <a:endParaRPr lang="zh-CN" altLang="en-US"/>
        </a:p>
      </dgm:t>
    </dgm:pt>
    <dgm:pt modelId="{BF6D39BE-BA38-438A-AEC2-165FAD081BC6}" type="pres">
      <dgm:prSet presAssocID="{34D3E717-1AF0-40BC-940B-18D4DC5A2133}" presName="child" presStyleLbl="alignAccFollowNode1" presStyleIdx="5" presStyleCnt="6">
        <dgm:presLayoutVars>
          <dgm:chMax val="0"/>
          <dgm:bulletEnabled val="1"/>
        </dgm:presLayoutVars>
      </dgm:prSet>
      <dgm:spPr/>
      <dgm:t>
        <a:bodyPr/>
        <a:lstStyle/>
        <a:p>
          <a:endParaRPr lang="zh-CN" altLang="en-US"/>
        </a:p>
      </dgm:t>
    </dgm:pt>
  </dgm:ptLst>
  <dgm:cxnLst>
    <dgm:cxn modelId="{D7BCE532-E8EE-4691-A8D2-A55EFFB354EF}" type="presOf" srcId="{8E4754B6-409F-4A84-B7DE-C8CD8241E61C}" destId="{95371E8A-B9C4-4736-8A87-BBD5E05C0EAC}" srcOrd="0" destOrd="0" presId="urn:microsoft.com/office/officeart/2005/8/layout/lProcess1"/>
    <dgm:cxn modelId="{613B2713-92F6-4E0A-B0A9-9BAA7AEB1B2B}" type="presOf" srcId="{2019BB5B-DF54-4E4A-B823-9ACDFDDAA9B1}" destId="{60DD69B2-92EA-4AE6-A245-3223FDC81A5B}" srcOrd="0" destOrd="0" presId="urn:microsoft.com/office/officeart/2005/8/layout/lProcess1"/>
    <dgm:cxn modelId="{0B12E55C-7D1E-4E93-BA3E-E95CB3BB4120}" srcId="{C97A0487-B4A1-453D-9871-4D9BEB62F41D}" destId="{34D3E717-1AF0-40BC-940B-18D4DC5A2133}" srcOrd="2" destOrd="0" parTransId="{E06402A7-F1EA-4266-8AFF-DC8C67C41681}" sibTransId="{28358F2D-A0BC-4FC4-BDFF-5EEE91624EEA}"/>
    <dgm:cxn modelId="{8F9B3EE3-DAB4-4A1E-AAA1-7E162BF0B3CC}" srcId="{82670982-3D07-43FB-9972-A812C8094FF5}" destId="{2019BB5B-DF54-4E4A-B823-9ACDFDDAA9B1}" srcOrd="1" destOrd="0" parTransId="{638B2AF1-0ACF-4280-9BC3-E6319E86A721}" sibTransId="{AA986D2A-ADBC-47FC-8FE2-B1EE40A41662}"/>
    <dgm:cxn modelId="{BF1BE703-D5CE-448F-8159-00116F54806B}" type="presOf" srcId="{92ACA537-B813-4CEF-BD58-ACA066F17CBD}" destId="{A73057EE-2986-44E3-A8C6-6C7C975DB813}" srcOrd="0" destOrd="0" presId="urn:microsoft.com/office/officeart/2005/8/layout/lProcess1"/>
    <dgm:cxn modelId="{DB88C6C9-24FC-4B4C-A932-A14E33B17557}" srcId="{CB24B671-3BA5-441A-AC11-8FD7E8A9CEB2}" destId="{C97A0487-B4A1-453D-9871-4D9BEB62F41D}" srcOrd="1" destOrd="0" parTransId="{E2476B53-BCC4-4E02-83DC-E7C45BF96DCA}" sibTransId="{6BD5C75F-F4D7-4DA7-BEEE-058F4DA2675B}"/>
    <dgm:cxn modelId="{CF2B90C5-0AC5-46DB-A526-B303ACF76C1B}" type="presOf" srcId="{34D3E717-1AF0-40BC-940B-18D4DC5A2133}" destId="{BF6D39BE-BA38-438A-AEC2-165FAD081BC6}" srcOrd="0" destOrd="0" presId="urn:microsoft.com/office/officeart/2005/8/layout/lProcess1"/>
    <dgm:cxn modelId="{9FD80402-B3BF-4417-A420-DDB97B7B8286}" type="presOf" srcId="{AA986D2A-ADBC-47FC-8FE2-B1EE40A41662}" destId="{B912144E-8AE2-4164-8997-A81281B48B62}" srcOrd="0" destOrd="0" presId="urn:microsoft.com/office/officeart/2005/8/layout/lProcess1"/>
    <dgm:cxn modelId="{C6FA776E-3706-4ACB-9097-8A31782A6388}" type="presOf" srcId="{C97A0487-B4A1-453D-9871-4D9BEB62F41D}" destId="{F05A9F4F-D9C4-4047-B465-D8341C642F9A}" srcOrd="0" destOrd="0" presId="urn:microsoft.com/office/officeart/2005/8/layout/lProcess1"/>
    <dgm:cxn modelId="{F937230C-2945-4469-B247-3A6852796A26}" srcId="{C97A0487-B4A1-453D-9871-4D9BEB62F41D}" destId="{8E4754B6-409F-4A84-B7DE-C8CD8241E61C}" srcOrd="1" destOrd="0" parTransId="{33B1F3D0-80A1-40B2-B433-1018725BC800}" sibTransId="{DD965AA4-C880-45EB-8EFC-2985661199CA}"/>
    <dgm:cxn modelId="{8CD8A65D-1E56-4136-83AD-ECCB6B2E3FCD}" type="presOf" srcId="{EBDB37B1-43F2-453B-ACB6-A66C231C0760}" destId="{C7348940-772D-418A-ABB4-26D0E0AF5D1E}" srcOrd="0" destOrd="0" presId="urn:microsoft.com/office/officeart/2005/8/layout/lProcess1"/>
    <dgm:cxn modelId="{40C0A1D9-F712-4078-942A-309AAF6AE154}" srcId="{C97A0487-B4A1-453D-9871-4D9BEB62F41D}" destId="{A6680CC7-5772-4FCA-AF0A-AC176D05C4E9}" srcOrd="0" destOrd="0" parTransId="{F4E4F2CC-E50C-413B-A95F-A6577C37A858}" sibTransId="{EBDB37B1-43F2-453B-ACB6-A66C231C0760}"/>
    <dgm:cxn modelId="{7041C397-1126-49A2-B913-D801848F4C1F}" type="presOf" srcId="{CB24B671-3BA5-441A-AC11-8FD7E8A9CEB2}" destId="{CC21C66E-E96C-41AA-A9A1-D9E5D2E52AB1}" srcOrd="0" destOrd="0" presId="urn:microsoft.com/office/officeart/2005/8/layout/lProcess1"/>
    <dgm:cxn modelId="{ED39D439-769A-4519-AAAD-24FE14B34C83}" type="presOf" srcId="{2126249E-DC56-401F-AB58-757C2052D03F}" destId="{8954740C-F286-41C5-8876-0375F537FDEC}" srcOrd="0" destOrd="0" presId="urn:microsoft.com/office/officeart/2005/8/layout/lProcess1"/>
    <dgm:cxn modelId="{474A8533-AF42-413A-8093-C320954FA74A}" srcId="{82670982-3D07-43FB-9972-A812C8094FF5}" destId="{70B0B368-3A9D-4DFC-89AC-C29B3AC3C2DE}" srcOrd="0" destOrd="0" parTransId="{2126249E-DC56-401F-AB58-757C2052D03F}" sibTransId="{CEAB35DA-755A-441D-BF47-9B1AE9EDFD62}"/>
    <dgm:cxn modelId="{ED0D5FAE-B285-4458-8E51-1DE26518A0B7}" type="presOf" srcId="{CEAB35DA-755A-441D-BF47-9B1AE9EDFD62}" destId="{C64D10F4-6471-4450-B0E1-448ADF23FA47}" srcOrd="0" destOrd="0" presId="urn:microsoft.com/office/officeart/2005/8/layout/lProcess1"/>
    <dgm:cxn modelId="{80B71C25-2C80-4B59-B201-A3348D546087}" srcId="{CB24B671-3BA5-441A-AC11-8FD7E8A9CEB2}" destId="{82670982-3D07-43FB-9972-A812C8094FF5}" srcOrd="0" destOrd="0" parTransId="{D4DB813D-F785-4649-AC20-77D093D14A24}" sibTransId="{BC8B36F7-3497-46E1-8A2E-85F86A24E7C0}"/>
    <dgm:cxn modelId="{A2AE7284-3CFC-4E99-93C9-E2FD32DC5427}" type="presOf" srcId="{A6680CC7-5772-4FCA-AF0A-AC176D05C4E9}" destId="{1CB79781-549B-43F1-966D-96045AE73D59}" srcOrd="0" destOrd="0" presId="urn:microsoft.com/office/officeart/2005/8/layout/lProcess1"/>
    <dgm:cxn modelId="{EDE96A33-5EE8-4300-B323-43022A0DD7BC}" srcId="{82670982-3D07-43FB-9972-A812C8094FF5}" destId="{92ACA537-B813-4CEF-BD58-ACA066F17CBD}" srcOrd="2" destOrd="0" parTransId="{80A3D25D-292D-4FE4-832E-B29FE16992A4}" sibTransId="{5F12AC1C-7121-46B7-B63E-04710A074B5B}"/>
    <dgm:cxn modelId="{1D9D2031-D353-446C-9EBA-CB472D55B5F9}" type="presOf" srcId="{DD965AA4-C880-45EB-8EFC-2985661199CA}" destId="{140291D2-8FDB-4165-977C-1D8E1A41C642}" srcOrd="0" destOrd="0" presId="urn:microsoft.com/office/officeart/2005/8/layout/lProcess1"/>
    <dgm:cxn modelId="{78712817-D207-4FE1-A9F7-2430B5D70247}" type="presOf" srcId="{70B0B368-3A9D-4DFC-89AC-C29B3AC3C2DE}" destId="{34AF3EA6-95EC-467A-A323-740FD4C8B2D9}" srcOrd="0" destOrd="0" presId="urn:microsoft.com/office/officeart/2005/8/layout/lProcess1"/>
    <dgm:cxn modelId="{15F7D51E-A21B-4620-B1F1-FD3728E8414F}" type="presOf" srcId="{82670982-3D07-43FB-9972-A812C8094FF5}" destId="{4F7FD54E-21EA-4252-AFC4-354B29D41286}" srcOrd="0" destOrd="0" presId="urn:microsoft.com/office/officeart/2005/8/layout/lProcess1"/>
    <dgm:cxn modelId="{617880A3-0EDE-4BC0-8AC8-068A31703089}" type="presOf" srcId="{F4E4F2CC-E50C-413B-A95F-A6577C37A858}" destId="{E0D4AD06-F653-475E-BA87-1D2D5F012923}" srcOrd="0" destOrd="0" presId="urn:microsoft.com/office/officeart/2005/8/layout/lProcess1"/>
    <dgm:cxn modelId="{1A3C787C-345C-4D8C-8150-C5F27ED85BD7}" type="presParOf" srcId="{CC21C66E-E96C-41AA-A9A1-D9E5D2E52AB1}" destId="{94B21FBF-C01D-4211-8423-AB6290022079}" srcOrd="0" destOrd="0" presId="urn:microsoft.com/office/officeart/2005/8/layout/lProcess1"/>
    <dgm:cxn modelId="{62BBA4EC-8B46-4C7A-80ED-9E9089C60898}" type="presParOf" srcId="{94B21FBF-C01D-4211-8423-AB6290022079}" destId="{4F7FD54E-21EA-4252-AFC4-354B29D41286}" srcOrd="0" destOrd="0" presId="urn:microsoft.com/office/officeart/2005/8/layout/lProcess1"/>
    <dgm:cxn modelId="{4183591C-0717-4B68-A906-17B24D86A9D3}" type="presParOf" srcId="{94B21FBF-C01D-4211-8423-AB6290022079}" destId="{8954740C-F286-41C5-8876-0375F537FDEC}" srcOrd="1" destOrd="0" presId="urn:microsoft.com/office/officeart/2005/8/layout/lProcess1"/>
    <dgm:cxn modelId="{610E845E-22D8-4005-AD24-42439F4B05A7}" type="presParOf" srcId="{94B21FBF-C01D-4211-8423-AB6290022079}" destId="{34AF3EA6-95EC-467A-A323-740FD4C8B2D9}" srcOrd="2" destOrd="0" presId="urn:microsoft.com/office/officeart/2005/8/layout/lProcess1"/>
    <dgm:cxn modelId="{98C79244-64E1-4211-BBDA-D3A86FD19F38}" type="presParOf" srcId="{94B21FBF-C01D-4211-8423-AB6290022079}" destId="{C64D10F4-6471-4450-B0E1-448ADF23FA47}" srcOrd="3" destOrd="0" presId="urn:microsoft.com/office/officeart/2005/8/layout/lProcess1"/>
    <dgm:cxn modelId="{73CE7EB8-D971-4763-BBD5-A54E4EE91E2C}" type="presParOf" srcId="{94B21FBF-C01D-4211-8423-AB6290022079}" destId="{60DD69B2-92EA-4AE6-A245-3223FDC81A5B}" srcOrd="4" destOrd="0" presId="urn:microsoft.com/office/officeart/2005/8/layout/lProcess1"/>
    <dgm:cxn modelId="{354470F3-FB45-404A-8D46-F876609901D0}" type="presParOf" srcId="{94B21FBF-C01D-4211-8423-AB6290022079}" destId="{B912144E-8AE2-4164-8997-A81281B48B62}" srcOrd="5" destOrd="0" presId="urn:microsoft.com/office/officeart/2005/8/layout/lProcess1"/>
    <dgm:cxn modelId="{1210EA79-06B9-4A2A-A0B2-4037460EAE2C}" type="presParOf" srcId="{94B21FBF-C01D-4211-8423-AB6290022079}" destId="{A73057EE-2986-44E3-A8C6-6C7C975DB813}" srcOrd="6" destOrd="0" presId="urn:microsoft.com/office/officeart/2005/8/layout/lProcess1"/>
    <dgm:cxn modelId="{05190B59-84BA-42B5-85AC-4DBA7B80783C}" type="presParOf" srcId="{CC21C66E-E96C-41AA-A9A1-D9E5D2E52AB1}" destId="{A199734C-4BDB-4388-AB8C-0BB2415868F2}" srcOrd="1" destOrd="0" presId="urn:microsoft.com/office/officeart/2005/8/layout/lProcess1"/>
    <dgm:cxn modelId="{4B163884-47C7-4DC4-AC1E-4F3DB82313AD}" type="presParOf" srcId="{CC21C66E-E96C-41AA-A9A1-D9E5D2E52AB1}" destId="{15F33FCB-58D0-48A5-BA28-487503868023}" srcOrd="2" destOrd="0" presId="urn:microsoft.com/office/officeart/2005/8/layout/lProcess1"/>
    <dgm:cxn modelId="{E6A57974-2563-45C2-BFF6-F672C864754A}" type="presParOf" srcId="{15F33FCB-58D0-48A5-BA28-487503868023}" destId="{F05A9F4F-D9C4-4047-B465-D8341C642F9A}" srcOrd="0" destOrd="0" presId="urn:microsoft.com/office/officeart/2005/8/layout/lProcess1"/>
    <dgm:cxn modelId="{79332A4E-1C9F-4A8A-9B11-38945372CF65}" type="presParOf" srcId="{15F33FCB-58D0-48A5-BA28-487503868023}" destId="{E0D4AD06-F653-475E-BA87-1D2D5F012923}" srcOrd="1" destOrd="0" presId="urn:microsoft.com/office/officeart/2005/8/layout/lProcess1"/>
    <dgm:cxn modelId="{2C2B6EEC-076E-435C-9CCE-C84ACA981A8B}" type="presParOf" srcId="{15F33FCB-58D0-48A5-BA28-487503868023}" destId="{1CB79781-549B-43F1-966D-96045AE73D59}" srcOrd="2" destOrd="0" presId="urn:microsoft.com/office/officeart/2005/8/layout/lProcess1"/>
    <dgm:cxn modelId="{41A0D97A-42E2-4EB2-BE82-F30366B5AB5A}" type="presParOf" srcId="{15F33FCB-58D0-48A5-BA28-487503868023}" destId="{C7348940-772D-418A-ABB4-26D0E0AF5D1E}" srcOrd="3" destOrd="0" presId="urn:microsoft.com/office/officeart/2005/8/layout/lProcess1"/>
    <dgm:cxn modelId="{FAB66285-4756-476A-A8F4-9B6BD669D413}" type="presParOf" srcId="{15F33FCB-58D0-48A5-BA28-487503868023}" destId="{95371E8A-B9C4-4736-8A87-BBD5E05C0EAC}" srcOrd="4" destOrd="0" presId="urn:microsoft.com/office/officeart/2005/8/layout/lProcess1"/>
    <dgm:cxn modelId="{174C227E-1768-4FE3-A43B-246C51E65889}" type="presParOf" srcId="{15F33FCB-58D0-48A5-BA28-487503868023}" destId="{140291D2-8FDB-4165-977C-1D8E1A41C642}" srcOrd="5" destOrd="0" presId="urn:microsoft.com/office/officeart/2005/8/layout/lProcess1"/>
    <dgm:cxn modelId="{A827C253-1A92-4A1B-A36F-5F48955CFCA1}" type="presParOf" srcId="{15F33FCB-58D0-48A5-BA28-487503868023}" destId="{BF6D39BE-BA38-438A-AEC2-165FAD081BC6}"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AAFB3A-5092-4100-BE54-73B248A29694}" type="doc">
      <dgm:prSet loTypeId="urn:microsoft.com/office/officeart/2005/8/layout/process5" loCatId="process" qsTypeId="urn:microsoft.com/office/officeart/2005/8/quickstyle/simple1" qsCatId="simple" csTypeId="urn:microsoft.com/office/officeart/2005/8/colors/accent1_4" csCatId="accent1" phldr="1"/>
      <dgm:spPr/>
      <dgm:t>
        <a:bodyPr/>
        <a:lstStyle/>
        <a:p>
          <a:endParaRPr lang="zh-CN" altLang="en-US"/>
        </a:p>
      </dgm:t>
    </dgm:pt>
    <dgm:pt modelId="{53C32C92-4B42-46B4-A698-634FEC3F92A8}">
      <dgm:prSet phldrT="[文本]"/>
      <dgm:spPr/>
      <dgm:t>
        <a:bodyPr/>
        <a:lstStyle/>
        <a:p>
          <a:r>
            <a:rPr lang="zh-CN" altLang="en-US" dirty="0" smtClean="0">
              <a:solidFill>
                <a:srgbClr val="0070C0"/>
              </a:solidFill>
              <a:latin typeface="+mj-ea"/>
              <a:ea typeface="+mj-ea"/>
            </a:rPr>
            <a:t>立刻报案</a:t>
          </a:r>
          <a:endParaRPr lang="zh-CN" altLang="en-US" dirty="0">
            <a:solidFill>
              <a:srgbClr val="0070C0"/>
            </a:solidFill>
            <a:latin typeface="+mj-ea"/>
            <a:ea typeface="+mj-ea"/>
          </a:endParaRPr>
        </a:p>
      </dgm:t>
    </dgm:pt>
    <dgm:pt modelId="{4989D6A3-5ADD-4C9E-9BCA-D5EE600A777B}" type="parTrans" cxnId="{CAF26268-63E7-4AC0-8BF0-B4A8199FDBC7}">
      <dgm:prSet/>
      <dgm:spPr/>
      <dgm:t>
        <a:bodyPr/>
        <a:lstStyle/>
        <a:p>
          <a:endParaRPr lang="zh-CN" altLang="en-US"/>
        </a:p>
      </dgm:t>
    </dgm:pt>
    <dgm:pt modelId="{209D18F7-6577-4393-A52D-C16B9C6465D2}" type="sibTrans" cxnId="{CAF26268-63E7-4AC0-8BF0-B4A8199FDBC7}">
      <dgm:prSet/>
      <dgm:spPr/>
      <dgm:t>
        <a:bodyPr/>
        <a:lstStyle/>
        <a:p>
          <a:endParaRPr lang="zh-CN" altLang="en-US"/>
        </a:p>
      </dgm:t>
    </dgm:pt>
    <dgm:pt modelId="{2E0CCFF8-E92C-471E-AC38-CA9312D0B372}">
      <dgm:prSet phldrT="[文本]"/>
      <dgm:spPr/>
      <dgm:t>
        <a:bodyPr/>
        <a:lstStyle/>
        <a:p>
          <a:r>
            <a:rPr lang="zh-CN" altLang="en-US" dirty="0" smtClean="0">
              <a:solidFill>
                <a:srgbClr val="0070C0"/>
              </a:solidFill>
              <a:latin typeface="+mj-ea"/>
              <a:ea typeface="+mj-ea"/>
            </a:rPr>
            <a:t>学院成立处理小组</a:t>
          </a:r>
          <a:endParaRPr lang="zh-CN" altLang="en-US" dirty="0">
            <a:solidFill>
              <a:srgbClr val="0070C0"/>
            </a:solidFill>
            <a:latin typeface="+mj-ea"/>
            <a:ea typeface="+mj-ea"/>
          </a:endParaRPr>
        </a:p>
      </dgm:t>
    </dgm:pt>
    <dgm:pt modelId="{251683F5-8BBF-4902-9108-E85616447A59}" type="parTrans" cxnId="{464DEE49-2852-4592-AF87-7FB11CCE6593}">
      <dgm:prSet/>
      <dgm:spPr/>
      <dgm:t>
        <a:bodyPr/>
        <a:lstStyle/>
        <a:p>
          <a:endParaRPr lang="zh-CN" altLang="en-US"/>
        </a:p>
      </dgm:t>
    </dgm:pt>
    <dgm:pt modelId="{FDB41031-AFB7-4546-AAFF-2FABB965F551}" type="sibTrans" cxnId="{464DEE49-2852-4592-AF87-7FB11CCE6593}">
      <dgm:prSet/>
      <dgm:spPr/>
      <dgm:t>
        <a:bodyPr/>
        <a:lstStyle/>
        <a:p>
          <a:endParaRPr lang="zh-CN" altLang="en-US"/>
        </a:p>
      </dgm:t>
    </dgm:pt>
    <dgm:pt modelId="{12C7BAA1-69DB-4F4B-A77D-68B725ACFC75}">
      <dgm:prSet phldrT="[文本]"/>
      <dgm:spPr/>
      <dgm:t>
        <a:bodyPr/>
        <a:lstStyle/>
        <a:p>
          <a:r>
            <a:rPr lang="zh-CN" altLang="en-US" dirty="0" smtClean="0">
              <a:solidFill>
                <a:srgbClr val="0070C0"/>
              </a:solidFill>
              <a:latin typeface="+mj-ea"/>
              <a:ea typeface="+mj-ea"/>
            </a:rPr>
            <a:t>妥善安排家长及相关人员</a:t>
          </a:r>
          <a:endParaRPr lang="zh-CN" altLang="en-US" dirty="0">
            <a:solidFill>
              <a:srgbClr val="0070C0"/>
            </a:solidFill>
            <a:latin typeface="+mj-ea"/>
            <a:ea typeface="+mj-ea"/>
          </a:endParaRPr>
        </a:p>
      </dgm:t>
    </dgm:pt>
    <dgm:pt modelId="{EF88242F-2961-4B03-A5EF-1D01042B751F}" type="parTrans" cxnId="{1349C680-BD9E-4AAC-A0C5-F1EB2B65C492}">
      <dgm:prSet/>
      <dgm:spPr/>
      <dgm:t>
        <a:bodyPr/>
        <a:lstStyle/>
        <a:p>
          <a:endParaRPr lang="zh-CN" altLang="en-US"/>
        </a:p>
      </dgm:t>
    </dgm:pt>
    <dgm:pt modelId="{E72DE7C6-343E-4AEA-86F9-591D65B85BEB}" type="sibTrans" cxnId="{1349C680-BD9E-4AAC-A0C5-F1EB2B65C492}">
      <dgm:prSet/>
      <dgm:spPr/>
      <dgm:t>
        <a:bodyPr/>
        <a:lstStyle/>
        <a:p>
          <a:endParaRPr lang="zh-CN" altLang="en-US"/>
        </a:p>
      </dgm:t>
    </dgm:pt>
    <dgm:pt modelId="{182F4634-E2C2-4A2C-8F1A-C679EB9748C7}">
      <dgm:prSet phldrT="[文本]"/>
      <dgm:spPr/>
      <dgm:t>
        <a:bodyPr/>
        <a:lstStyle/>
        <a:p>
          <a:r>
            <a:rPr lang="zh-CN" altLang="en-US" dirty="0" smtClean="0">
              <a:solidFill>
                <a:srgbClr val="0070C0"/>
              </a:solidFill>
              <a:latin typeface="+mj-ea"/>
              <a:ea typeface="+mj-ea"/>
            </a:rPr>
            <a:t>联系学工部进行保险赔付</a:t>
          </a:r>
          <a:endParaRPr lang="zh-CN" altLang="en-US" dirty="0">
            <a:solidFill>
              <a:srgbClr val="0070C0"/>
            </a:solidFill>
            <a:latin typeface="+mj-ea"/>
            <a:ea typeface="+mj-ea"/>
          </a:endParaRPr>
        </a:p>
      </dgm:t>
    </dgm:pt>
    <dgm:pt modelId="{89532068-B0C5-4C04-85A1-295CCB9A8BBA}" type="parTrans" cxnId="{2C36547B-31A7-4E3E-BB61-015568ED2E3B}">
      <dgm:prSet/>
      <dgm:spPr/>
      <dgm:t>
        <a:bodyPr/>
        <a:lstStyle/>
        <a:p>
          <a:endParaRPr lang="zh-CN" altLang="en-US"/>
        </a:p>
      </dgm:t>
    </dgm:pt>
    <dgm:pt modelId="{8E1512AD-D6E5-4E30-8A29-59DCCA0E4366}" type="sibTrans" cxnId="{2C36547B-31A7-4E3E-BB61-015568ED2E3B}">
      <dgm:prSet/>
      <dgm:spPr/>
      <dgm:t>
        <a:bodyPr/>
        <a:lstStyle/>
        <a:p>
          <a:endParaRPr lang="zh-CN" altLang="en-US"/>
        </a:p>
      </dgm:t>
    </dgm:pt>
    <dgm:pt modelId="{E114B00E-4341-47E6-B7B0-FB23C13F8CAB}">
      <dgm:prSet phldrT="[文本]"/>
      <dgm:spPr/>
      <dgm:t>
        <a:bodyPr/>
        <a:lstStyle/>
        <a:p>
          <a:r>
            <a:rPr lang="zh-CN" altLang="en-US" dirty="0" smtClean="0">
              <a:solidFill>
                <a:srgbClr val="0070C0"/>
              </a:solidFill>
              <a:latin typeface="+mj-ea"/>
              <a:ea typeface="+mj-ea"/>
            </a:rPr>
            <a:t>安排心理辅导</a:t>
          </a:r>
          <a:endParaRPr lang="zh-CN" altLang="en-US" dirty="0">
            <a:solidFill>
              <a:srgbClr val="0070C0"/>
            </a:solidFill>
            <a:latin typeface="+mj-ea"/>
            <a:ea typeface="+mj-ea"/>
          </a:endParaRPr>
        </a:p>
      </dgm:t>
    </dgm:pt>
    <dgm:pt modelId="{2D188E68-ACA8-4F64-9125-FFCEDF66FD76}" type="parTrans" cxnId="{E8206954-B491-4337-B243-C437CC0FE538}">
      <dgm:prSet/>
      <dgm:spPr/>
      <dgm:t>
        <a:bodyPr/>
        <a:lstStyle/>
        <a:p>
          <a:endParaRPr lang="zh-CN" altLang="en-US"/>
        </a:p>
      </dgm:t>
    </dgm:pt>
    <dgm:pt modelId="{1077C5E0-E904-468F-92CF-3FD808333814}" type="sibTrans" cxnId="{E8206954-B491-4337-B243-C437CC0FE538}">
      <dgm:prSet/>
      <dgm:spPr/>
      <dgm:t>
        <a:bodyPr/>
        <a:lstStyle/>
        <a:p>
          <a:endParaRPr lang="zh-CN" altLang="en-US"/>
        </a:p>
      </dgm:t>
    </dgm:pt>
    <dgm:pt modelId="{00376447-2630-41D2-824F-910E80173AF0}">
      <dgm:prSet/>
      <dgm:spPr/>
      <dgm:t>
        <a:bodyPr/>
        <a:lstStyle/>
        <a:p>
          <a:r>
            <a:rPr lang="zh-CN" altLang="en-US" dirty="0" smtClean="0">
              <a:solidFill>
                <a:srgbClr val="0070C0"/>
              </a:solidFill>
              <a:latin typeface="+mj-ea"/>
              <a:ea typeface="+mj-ea"/>
            </a:rPr>
            <a:t>积极应对媒体</a:t>
          </a:r>
          <a:endParaRPr lang="zh-CN" altLang="en-US" dirty="0">
            <a:solidFill>
              <a:srgbClr val="0070C0"/>
            </a:solidFill>
            <a:latin typeface="+mj-ea"/>
            <a:ea typeface="+mj-ea"/>
          </a:endParaRPr>
        </a:p>
      </dgm:t>
    </dgm:pt>
    <dgm:pt modelId="{243E83DF-3344-4D3F-8154-E22CAD490383}" type="parTrans" cxnId="{5D516A3D-C48F-436C-B9F5-98080AD21AB5}">
      <dgm:prSet/>
      <dgm:spPr/>
      <dgm:t>
        <a:bodyPr/>
        <a:lstStyle/>
        <a:p>
          <a:endParaRPr lang="zh-CN" altLang="en-US"/>
        </a:p>
      </dgm:t>
    </dgm:pt>
    <dgm:pt modelId="{B1EB4C5C-AB78-4B81-AE0A-48F961534844}" type="sibTrans" cxnId="{5D516A3D-C48F-436C-B9F5-98080AD21AB5}">
      <dgm:prSet/>
      <dgm:spPr/>
      <dgm:t>
        <a:bodyPr/>
        <a:lstStyle/>
        <a:p>
          <a:endParaRPr lang="zh-CN" altLang="en-US"/>
        </a:p>
      </dgm:t>
    </dgm:pt>
    <dgm:pt modelId="{8D82C1E0-37D7-4F62-AB4F-B1B5D3A9D78A}">
      <dgm:prSet phldrT="[文本]"/>
      <dgm:spPr/>
      <dgm:t>
        <a:bodyPr/>
        <a:lstStyle/>
        <a:p>
          <a:r>
            <a:rPr lang="zh-CN" altLang="en-US" dirty="0" smtClean="0">
              <a:solidFill>
                <a:srgbClr val="0070C0"/>
              </a:solidFill>
              <a:latin typeface="+mj-ea"/>
              <a:ea typeface="+mj-ea"/>
            </a:rPr>
            <a:t>学校内部相关单位总结</a:t>
          </a:r>
          <a:endParaRPr lang="zh-CN" altLang="en-US" dirty="0">
            <a:solidFill>
              <a:srgbClr val="0070C0"/>
            </a:solidFill>
            <a:latin typeface="+mj-ea"/>
            <a:ea typeface="+mj-ea"/>
          </a:endParaRPr>
        </a:p>
      </dgm:t>
    </dgm:pt>
    <dgm:pt modelId="{B30E9020-5F37-4D5F-B1DE-C4F0D9E03AA8}" type="parTrans" cxnId="{7A2DE42F-26DD-4920-B8B8-99C4363B43F5}">
      <dgm:prSet/>
      <dgm:spPr/>
      <dgm:t>
        <a:bodyPr/>
        <a:lstStyle/>
        <a:p>
          <a:endParaRPr lang="zh-CN" altLang="en-US"/>
        </a:p>
      </dgm:t>
    </dgm:pt>
    <dgm:pt modelId="{6D8C1147-5F29-4BA1-AB21-DF6DF82AA873}" type="sibTrans" cxnId="{7A2DE42F-26DD-4920-B8B8-99C4363B43F5}">
      <dgm:prSet/>
      <dgm:spPr/>
      <dgm:t>
        <a:bodyPr/>
        <a:lstStyle/>
        <a:p>
          <a:endParaRPr lang="zh-CN" altLang="en-US"/>
        </a:p>
      </dgm:t>
    </dgm:pt>
    <dgm:pt modelId="{25548FE5-3459-44ED-8045-38D4317391D9}" type="pres">
      <dgm:prSet presAssocID="{CCAAFB3A-5092-4100-BE54-73B248A29694}" presName="diagram" presStyleCnt="0">
        <dgm:presLayoutVars>
          <dgm:dir/>
          <dgm:resizeHandles val="exact"/>
        </dgm:presLayoutVars>
      </dgm:prSet>
      <dgm:spPr/>
      <dgm:t>
        <a:bodyPr/>
        <a:lstStyle/>
        <a:p>
          <a:endParaRPr lang="zh-CN" altLang="en-US"/>
        </a:p>
      </dgm:t>
    </dgm:pt>
    <dgm:pt modelId="{A4FCD273-0231-455D-B551-C84B3DE109C9}" type="pres">
      <dgm:prSet presAssocID="{53C32C92-4B42-46B4-A698-634FEC3F92A8}" presName="node" presStyleLbl="node1" presStyleIdx="0" presStyleCnt="7">
        <dgm:presLayoutVars>
          <dgm:bulletEnabled val="1"/>
        </dgm:presLayoutVars>
      </dgm:prSet>
      <dgm:spPr/>
      <dgm:t>
        <a:bodyPr/>
        <a:lstStyle/>
        <a:p>
          <a:endParaRPr lang="zh-CN" altLang="en-US"/>
        </a:p>
      </dgm:t>
    </dgm:pt>
    <dgm:pt modelId="{3EF3B95A-5452-43D6-B529-066D7163E576}" type="pres">
      <dgm:prSet presAssocID="{209D18F7-6577-4393-A52D-C16B9C6465D2}" presName="sibTrans" presStyleLbl="sibTrans2D1" presStyleIdx="0" presStyleCnt="6"/>
      <dgm:spPr/>
      <dgm:t>
        <a:bodyPr/>
        <a:lstStyle/>
        <a:p>
          <a:endParaRPr lang="zh-CN" altLang="en-US"/>
        </a:p>
      </dgm:t>
    </dgm:pt>
    <dgm:pt modelId="{FE022240-3A43-49A5-B676-7C4BC2060F03}" type="pres">
      <dgm:prSet presAssocID="{209D18F7-6577-4393-A52D-C16B9C6465D2}" presName="connectorText" presStyleLbl="sibTrans2D1" presStyleIdx="0" presStyleCnt="6"/>
      <dgm:spPr/>
      <dgm:t>
        <a:bodyPr/>
        <a:lstStyle/>
        <a:p>
          <a:endParaRPr lang="zh-CN" altLang="en-US"/>
        </a:p>
      </dgm:t>
    </dgm:pt>
    <dgm:pt modelId="{AA37F97D-1F19-4253-8CC0-BD1B702552DA}" type="pres">
      <dgm:prSet presAssocID="{2E0CCFF8-E92C-471E-AC38-CA9312D0B372}" presName="node" presStyleLbl="node1" presStyleIdx="1" presStyleCnt="7">
        <dgm:presLayoutVars>
          <dgm:bulletEnabled val="1"/>
        </dgm:presLayoutVars>
      </dgm:prSet>
      <dgm:spPr/>
      <dgm:t>
        <a:bodyPr/>
        <a:lstStyle/>
        <a:p>
          <a:endParaRPr lang="zh-CN" altLang="en-US"/>
        </a:p>
      </dgm:t>
    </dgm:pt>
    <dgm:pt modelId="{1E5AC56F-9975-4F55-8E7D-506131C8CC17}" type="pres">
      <dgm:prSet presAssocID="{FDB41031-AFB7-4546-AAFF-2FABB965F551}" presName="sibTrans" presStyleLbl="sibTrans2D1" presStyleIdx="1" presStyleCnt="6"/>
      <dgm:spPr/>
      <dgm:t>
        <a:bodyPr/>
        <a:lstStyle/>
        <a:p>
          <a:endParaRPr lang="zh-CN" altLang="en-US"/>
        </a:p>
      </dgm:t>
    </dgm:pt>
    <dgm:pt modelId="{A92206D7-0678-4272-80F7-697C4618EA51}" type="pres">
      <dgm:prSet presAssocID="{FDB41031-AFB7-4546-AAFF-2FABB965F551}" presName="connectorText" presStyleLbl="sibTrans2D1" presStyleIdx="1" presStyleCnt="6"/>
      <dgm:spPr/>
      <dgm:t>
        <a:bodyPr/>
        <a:lstStyle/>
        <a:p>
          <a:endParaRPr lang="zh-CN" altLang="en-US"/>
        </a:p>
      </dgm:t>
    </dgm:pt>
    <dgm:pt modelId="{20858E79-B7E2-4176-A014-81AD9DCA6192}" type="pres">
      <dgm:prSet presAssocID="{12C7BAA1-69DB-4F4B-A77D-68B725ACFC75}" presName="node" presStyleLbl="node1" presStyleIdx="2" presStyleCnt="7">
        <dgm:presLayoutVars>
          <dgm:bulletEnabled val="1"/>
        </dgm:presLayoutVars>
      </dgm:prSet>
      <dgm:spPr/>
      <dgm:t>
        <a:bodyPr/>
        <a:lstStyle/>
        <a:p>
          <a:endParaRPr lang="zh-CN" altLang="en-US"/>
        </a:p>
      </dgm:t>
    </dgm:pt>
    <dgm:pt modelId="{A160D954-9B4E-4A79-8383-115C42D6EE23}" type="pres">
      <dgm:prSet presAssocID="{E72DE7C6-343E-4AEA-86F9-591D65B85BEB}" presName="sibTrans" presStyleLbl="sibTrans2D1" presStyleIdx="2" presStyleCnt="6"/>
      <dgm:spPr/>
      <dgm:t>
        <a:bodyPr/>
        <a:lstStyle/>
        <a:p>
          <a:endParaRPr lang="zh-CN" altLang="en-US"/>
        </a:p>
      </dgm:t>
    </dgm:pt>
    <dgm:pt modelId="{F8E155FC-E10F-4DC0-9759-295142E0FFBB}" type="pres">
      <dgm:prSet presAssocID="{E72DE7C6-343E-4AEA-86F9-591D65B85BEB}" presName="connectorText" presStyleLbl="sibTrans2D1" presStyleIdx="2" presStyleCnt="6"/>
      <dgm:spPr/>
      <dgm:t>
        <a:bodyPr/>
        <a:lstStyle/>
        <a:p>
          <a:endParaRPr lang="zh-CN" altLang="en-US"/>
        </a:p>
      </dgm:t>
    </dgm:pt>
    <dgm:pt modelId="{66A883C8-6DB6-4202-812B-76ADEABEAA03}" type="pres">
      <dgm:prSet presAssocID="{182F4634-E2C2-4A2C-8F1A-C679EB9748C7}" presName="node" presStyleLbl="node1" presStyleIdx="3" presStyleCnt="7">
        <dgm:presLayoutVars>
          <dgm:bulletEnabled val="1"/>
        </dgm:presLayoutVars>
      </dgm:prSet>
      <dgm:spPr/>
      <dgm:t>
        <a:bodyPr/>
        <a:lstStyle/>
        <a:p>
          <a:endParaRPr lang="zh-CN" altLang="en-US"/>
        </a:p>
      </dgm:t>
    </dgm:pt>
    <dgm:pt modelId="{844FB432-09F7-4FA7-98E4-98288DB10A2E}" type="pres">
      <dgm:prSet presAssocID="{8E1512AD-D6E5-4E30-8A29-59DCCA0E4366}" presName="sibTrans" presStyleLbl="sibTrans2D1" presStyleIdx="3" presStyleCnt="6"/>
      <dgm:spPr/>
      <dgm:t>
        <a:bodyPr/>
        <a:lstStyle/>
        <a:p>
          <a:endParaRPr lang="zh-CN" altLang="en-US"/>
        </a:p>
      </dgm:t>
    </dgm:pt>
    <dgm:pt modelId="{A6A9A234-02F5-4682-8333-4379E727CCE0}" type="pres">
      <dgm:prSet presAssocID="{8E1512AD-D6E5-4E30-8A29-59DCCA0E4366}" presName="connectorText" presStyleLbl="sibTrans2D1" presStyleIdx="3" presStyleCnt="6"/>
      <dgm:spPr/>
      <dgm:t>
        <a:bodyPr/>
        <a:lstStyle/>
        <a:p>
          <a:endParaRPr lang="zh-CN" altLang="en-US"/>
        </a:p>
      </dgm:t>
    </dgm:pt>
    <dgm:pt modelId="{8ACC48E9-5064-4BCF-9DDE-33796C1D0148}" type="pres">
      <dgm:prSet presAssocID="{E114B00E-4341-47E6-B7B0-FB23C13F8CAB}" presName="node" presStyleLbl="node1" presStyleIdx="4" presStyleCnt="7">
        <dgm:presLayoutVars>
          <dgm:bulletEnabled val="1"/>
        </dgm:presLayoutVars>
      </dgm:prSet>
      <dgm:spPr/>
      <dgm:t>
        <a:bodyPr/>
        <a:lstStyle/>
        <a:p>
          <a:endParaRPr lang="zh-CN" altLang="en-US"/>
        </a:p>
      </dgm:t>
    </dgm:pt>
    <dgm:pt modelId="{F77D86D0-B5F4-4EAF-95B0-717AF5E1A4F9}" type="pres">
      <dgm:prSet presAssocID="{1077C5E0-E904-468F-92CF-3FD808333814}" presName="sibTrans" presStyleLbl="sibTrans2D1" presStyleIdx="4" presStyleCnt="6"/>
      <dgm:spPr/>
      <dgm:t>
        <a:bodyPr/>
        <a:lstStyle/>
        <a:p>
          <a:endParaRPr lang="zh-CN" altLang="en-US"/>
        </a:p>
      </dgm:t>
    </dgm:pt>
    <dgm:pt modelId="{2D130CD9-765A-44CC-AB14-760D3E907770}" type="pres">
      <dgm:prSet presAssocID="{1077C5E0-E904-468F-92CF-3FD808333814}" presName="connectorText" presStyleLbl="sibTrans2D1" presStyleIdx="4" presStyleCnt="6"/>
      <dgm:spPr/>
      <dgm:t>
        <a:bodyPr/>
        <a:lstStyle/>
        <a:p>
          <a:endParaRPr lang="zh-CN" altLang="en-US"/>
        </a:p>
      </dgm:t>
    </dgm:pt>
    <dgm:pt modelId="{3AC2A125-6EEC-4832-895A-982E1896F655}" type="pres">
      <dgm:prSet presAssocID="{00376447-2630-41D2-824F-910E80173AF0}" presName="node" presStyleLbl="node1" presStyleIdx="5" presStyleCnt="7">
        <dgm:presLayoutVars>
          <dgm:bulletEnabled val="1"/>
        </dgm:presLayoutVars>
      </dgm:prSet>
      <dgm:spPr/>
      <dgm:t>
        <a:bodyPr/>
        <a:lstStyle/>
        <a:p>
          <a:endParaRPr lang="zh-CN" altLang="en-US"/>
        </a:p>
      </dgm:t>
    </dgm:pt>
    <dgm:pt modelId="{4C7D480B-E7F3-4D14-A47B-7B1B5D3359BC}" type="pres">
      <dgm:prSet presAssocID="{B1EB4C5C-AB78-4B81-AE0A-48F961534844}" presName="sibTrans" presStyleLbl="sibTrans2D1" presStyleIdx="5" presStyleCnt="6"/>
      <dgm:spPr/>
      <dgm:t>
        <a:bodyPr/>
        <a:lstStyle/>
        <a:p>
          <a:endParaRPr lang="zh-CN" altLang="en-US"/>
        </a:p>
      </dgm:t>
    </dgm:pt>
    <dgm:pt modelId="{D2217EF6-679C-46CC-AB76-DE06A010EBAE}" type="pres">
      <dgm:prSet presAssocID="{B1EB4C5C-AB78-4B81-AE0A-48F961534844}" presName="connectorText" presStyleLbl="sibTrans2D1" presStyleIdx="5" presStyleCnt="6"/>
      <dgm:spPr/>
      <dgm:t>
        <a:bodyPr/>
        <a:lstStyle/>
        <a:p>
          <a:endParaRPr lang="zh-CN" altLang="en-US"/>
        </a:p>
      </dgm:t>
    </dgm:pt>
    <dgm:pt modelId="{F417C87F-A72C-4714-8E86-B83700E46BF9}" type="pres">
      <dgm:prSet presAssocID="{8D82C1E0-37D7-4F62-AB4F-B1B5D3A9D78A}" presName="node" presStyleLbl="node1" presStyleIdx="6" presStyleCnt="7">
        <dgm:presLayoutVars>
          <dgm:bulletEnabled val="1"/>
        </dgm:presLayoutVars>
      </dgm:prSet>
      <dgm:spPr/>
      <dgm:t>
        <a:bodyPr/>
        <a:lstStyle/>
        <a:p>
          <a:endParaRPr lang="zh-CN" altLang="en-US"/>
        </a:p>
      </dgm:t>
    </dgm:pt>
  </dgm:ptLst>
  <dgm:cxnLst>
    <dgm:cxn modelId="{492DD6E0-F463-4A4A-84EB-AFF96E8EFFD5}" type="presOf" srcId="{00376447-2630-41D2-824F-910E80173AF0}" destId="{3AC2A125-6EEC-4832-895A-982E1896F655}" srcOrd="0" destOrd="0" presId="urn:microsoft.com/office/officeart/2005/8/layout/process5"/>
    <dgm:cxn modelId="{FCBAE092-D12C-4233-B4E8-6994BC256623}" type="presOf" srcId="{12C7BAA1-69DB-4F4B-A77D-68B725ACFC75}" destId="{20858E79-B7E2-4176-A014-81AD9DCA6192}" srcOrd="0" destOrd="0" presId="urn:microsoft.com/office/officeart/2005/8/layout/process5"/>
    <dgm:cxn modelId="{209D34E0-7AEB-4455-919E-B970851A3660}" type="presOf" srcId="{1077C5E0-E904-468F-92CF-3FD808333814}" destId="{F77D86D0-B5F4-4EAF-95B0-717AF5E1A4F9}" srcOrd="0" destOrd="0" presId="urn:microsoft.com/office/officeart/2005/8/layout/process5"/>
    <dgm:cxn modelId="{8016BAD0-1D5B-4EA0-AAED-0C0DFBA21EF7}" type="presOf" srcId="{209D18F7-6577-4393-A52D-C16B9C6465D2}" destId="{3EF3B95A-5452-43D6-B529-066D7163E576}" srcOrd="0" destOrd="0" presId="urn:microsoft.com/office/officeart/2005/8/layout/process5"/>
    <dgm:cxn modelId="{88DB6EF8-738C-4608-B81D-BD665BC92F08}" type="presOf" srcId="{CCAAFB3A-5092-4100-BE54-73B248A29694}" destId="{25548FE5-3459-44ED-8045-38D4317391D9}" srcOrd="0" destOrd="0" presId="urn:microsoft.com/office/officeart/2005/8/layout/process5"/>
    <dgm:cxn modelId="{599EA838-D095-4118-8DC8-45613971CCC7}" type="presOf" srcId="{E72DE7C6-343E-4AEA-86F9-591D65B85BEB}" destId="{A160D954-9B4E-4A79-8383-115C42D6EE23}" srcOrd="0" destOrd="0" presId="urn:microsoft.com/office/officeart/2005/8/layout/process5"/>
    <dgm:cxn modelId="{8D60ADA3-65CC-4CC4-BF82-D2D32689EFA5}" type="presOf" srcId="{209D18F7-6577-4393-A52D-C16B9C6465D2}" destId="{FE022240-3A43-49A5-B676-7C4BC2060F03}" srcOrd="1" destOrd="0" presId="urn:microsoft.com/office/officeart/2005/8/layout/process5"/>
    <dgm:cxn modelId="{0B858CE7-90F0-4109-81D4-181C4FA7FCCA}" type="presOf" srcId="{E72DE7C6-343E-4AEA-86F9-591D65B85BEB}" destId="{F8E155FC-E10F-4DC0-9759-295142E0FFBB}" srcOrd="1" destOrd="0" presId="urn:microsoft.com/office/officeart/2005/8/layout/process5"/>
    <dgm:cxn modelId="{D86CE7CE-2FE0-4113-A0D5-973B39662066}" type="presOf" srcId="{1077C5E0-E904-468F-92CF-3FD808333814}" destId="{2D130CD9-765A-44CC-AB14-760D3E907770}" srcOrd="1" destOrd="0" presId="urn:microsoft.com/office/officeart/2005/8/layout/process5"/>
    <dgm:cxn modelId="{E8206954-B491-4337-B243-C437CC0FE538}" srcId="{CCAAFB3A-5092-4100-BE54-73B248A29694}" destId="{E114B00E-4341-47E6-B7B0-FB23C13F8CAB}" srcOrd="4" destOrd="0" parTransId="{2D188E68-ACA8-4F64-9125-FFCEDF66FD76}" sibTransId="{1077C5E0-E904-468F-92CF-3FD808333814}"/>
    <dgm:cxn modelId="{D8BE3138-02D1-4966-9648-71994290064A}" type="presOf" srcId="{53C32C92-4B42-46B4-A698-634FEC3F92A8}" destId="{A4FCD273-0231-455D-B551-C84B3DE109C9}" srcOrd="0" destOrd="0" presId="urn:microsoft.com/office/officeart/2005/8/layout/process5"/>
    <dgm:cxn modelId="{7A2DE42F-26DD-4920-B8B8-99C4363B43F5}" srcId="{CCAAFB3A-5092-4100-BE54-73B248A29694}" destId="{8D82C1E0-37D7-4F62-AB4F-B1B5D3A9D78A}" srcOrd="6" destOrd="0" parTransId="{B30E9020-5F37-4D5F-B1DE-C4F0D9E03AA8}" sibTransId="{6D8C1147-5F29-4BA1-AB21-DF6DF82AA873}"/>
    <dgm:cxn modelId="{1349C680-BD9E-4AAC-A0C5-F1EB2B65C492}" srcId="{CCAAFB3A-5092-4100-BE54-73B248A29694}" destId="{12C7BAA1-69DB-4F4B-A77D-68B725ACFC75}" srcOrd="2" destOrd="0" parTransId="{EF88242F-2961-4B03-A5EF-1D01042B751F}" sibTransId="{E72DE7C6-343E-4AEA-86F9-591D65B85BEB}"/>
    <dgm:cxn modelId="{F5AAF2E2-4D99-4338-9653-C612F2AA047C}" type="presOf" srcId="{8E1512AD-D6E5-4E30-8A29-59DCCA0E4366}" destId="{A6A9A234-02F5-4682-8333-4379E727CCE0}" srcOrd="1" destOrd="0" presId="urn:microsoft.com/office/officeart/2005/8/layout/process5"/>
    <dgm:cxn modelId="{17566D6D-1187-45CF-BEC9-576987CF5E58}" type="presOf" srcId="{E114B00E-4341-47E6-B7B0-FB23C13F8CAB}" destId="{8ACC48E9-5064-4BCF-9DDE-33796C1D0148}" srcOrd="0" destOrd="0" presId="urn:microsoft.com/office/officeart/2005/8/layout/process5"/>
    <dgm:cxn modelId="{59CE2C6E-3784-4AFE-82DE-DD803CBF2D31}" type="presOf" srcId="{B1EB4C5C-AB78-4B81-AE0A-48F961534844}" destId="{D2217EF6-679C-46CC-AB76-DE06A010EBAE}" srcOrd="1" destOrd="0" presId="urn:microsoft.com/office/officeart/2005/8/layout/process5"/>
    <dgm:cxn modelId="{4954A00D-1AC7-4CDD-B279-65AE5B40AA32}" type="presOf" srcId="{182F4634-E2C2-4A2C-8F1A-C679EB9748C7}" destId="{66A883C8-6DB6-4202-812B-76ADEABEAA03}" srcOrd="0" destOrd="0" presId="urn:microsoft.com/office/officeart/2005/8/layout/process5"/>
    <dgm:cxn modelId="{464DEE49-2852-4592-AF87-7FB11CCE6593}" srcId="{CCAAFB3A-5092-4100-BE54-73B248A29694}" destId="{2E0CCFF8-E92C-471E-AC38-CA9312D0B372}" srcOrd="1" destOrd="0" parTransId="{251683F5-8BBF-4902-9108-E85616447A59}" sibTransId="{FDB41031-AFB7-4546-AAFF-2FABB965F551}"/>
    <dgm:cxn modelId="{A8990E4C-0A64-4024-A823-6A683E7115F1}" type="presOf" srcId="{2E0CCFF8-E92C-471E-AC38-CA9312D0B372}" destId="{AA37F97D-1F19-4253-8CC0-BD1B702552DA}" srcOrd="0" destOrd="0" presId="urn:microsoft.com/office/officeart/2005/8/layout/process5"/>
    <dgm:cxn modelId="{2C36547B-31A7-4E3E-BB61-015568ED2E3B}" srcId="{CCAAFB3A-5092-4100-BE54-73B248A29694}" destId="{182F4634-E2C2-4A2C-8F1A-C679EB9748C7}" srcOrd="3" destOrd="0" parTransId="{89532068-B0C5-4C04-85A1-295CCB9A8BBA}" sibTransId="{8E1512AD-D6E5-4E30-8A29-59DCCA0E4366}"/>
    <dgm:cxn modelId="{66869D87-AE83-40D4-95F2-A2AF1B512C78}" type="presOf" srcId="{FDB41031-AFB7-4546-AAFF-2FABB965F551}" destId="{1E5AC56F-9975-4F55-8E7D-506131C8CC17}" srcOrd="0" destOrd="0" presId="urn:microsoft.com/office/officeart/2005/8/layout/process5"/>
    <dgm:cxn modelId="{D0167C66-789E-4209-9D85-7BD1FBA60598}" type="presOf" srcId="{8D82C1E0-37D7-4F62-AB4F-B1B5D3A9D78A}" destId="{F417C87F-A72C-4714-8E86-B83700E46BF9}" srcOrd="0" destOrd="0" presId="urn:microsoft.com/office/officeart/2005/8/layout/process5"/>
    <dgm:cxn modelId="{5D516A3D-C48F-436C-B9F5-98080AD21AB5}" srcId="{CCAAFB3A-5092-4100-BE54-73B248A29694}" destId="{00376447-2630-41D2-824F-910E80173AF0}" srcOrd="5" destOrd="0" parTransId="{243E83DF-3344-4D3F-8154-E22CAD490383}" sibTransId="{B1EB4C5C-AB78-4B81-AE0A-48F961534844}"/>
    <dgm:cxn modelId="{CAF26268-63E7-4AC0-8BF0-B4A8199FDBC7}" srcId="{CCAAFB3A-5092-4100-BE54-73B248A29694}" destId="{53C32C92-4B42-46B4-A698-634FEC3F92A8}" srcOrd="0" destOrd="0" parTransId="{4989D6A3-5ADD-4C9E-9BCA-D5EE600A777B}" sibTransId="{209D18F7-6577-4393-A52D-C16B9C6465D2}"/>
    <dgm:cxn modelId="{423D7E2E-C557-495E-BF5F-DE5A373D2947}" type="presOf" srcId="{FDB41031-AFB7-4546-AAFF-2FABB965F551}" destId="{A92206D7-0678-4272-80F7-697C4618EA51}" srcOrd="1" destOrd="0" presId="urn:microsoft.com/office/officeart/2005/8/layout/process5"/>
    <dgm:cxn modelId="{A2313F7E-020A-46F0-A260-A5FD909600BB}" type="presOf" srcId="{8E1512AD-D6E5-4E30-8A29-59DCCA0E4366}" destId="{844FB432-09F7-4FA7-98E4-98288DB10A2E}" srcOrd="0" destOrd="0" presId="urn:microsoft.com/office/officeart/2005/8/layout/process5"/>
    <dgm:cxn modelId="{559FB861-887F-4E00-8493-42659E8FCA08}" type="presOf" srcId="{B1EB4C5C-AB78-4B81-AE0A-48F961534844}" destId="{4C7D480B-E7F3-4D14-A47B-7B1B5D3359BC}" srcOrd="0" destOrd="0" presId="urn:microsoft.com/office/officeart/2005/8/layout/process5"/>
    <dgm:cxn modelId="{79D0A8C5-44EB-44B8-9B5B-075D8317BCD4}" type="presParOf" srcId="{25548FE5-3459-44ED-8045-38D4317391D9}" destId="{A4FCD273-0231-455D-B551-C84B3DE109C9}" srcOrd="0" destOrd="0" presId="urn:microsoft.com/office/officeart/2005/8/layout/process5"/>
    <dgm:cxn modelId="{2A4A723E-FF32-41D8-8896-095302F4C1D6}" type="presParOf" srcId="{25548FE5-3459-44ED-8045-38D4317391D9}" destId="{3EF3B95A-5452-43D6-B529-066D7163E576}" srcOrd="1" destOrd="0" presId="urn:microsoft.com/office/officeart/2005/8/layout/process5"/>
    <dgm:cxn modelId="{B456B1C0-0F2D-47C4-9E7D-228E90362317}" type="presParOf" srcId="{3EF3B95A-5452-43D6-B529-066D7163E576}" destId="{FE022240-3A43-49A5-B676-7C4BC2060F03}" srcOrd="0" destOrd="0" presId="urn:microsoft.com/office/officeart/2005/8/layout/process5"/>
    <dgm:cxn modelId="{94293D7A-6E3F-4C40-B8AD-C15726565383}" type="presParOf" srcId="{25548FE5-3459-44ED-8045-38D4317391D9}" destId="{AA37F97D-1F19-4253-8CC0-BD1B702552DA}" srcOrd="2" destOrd="0" presId="urn:microsoft.com/office/officeart/2005/8/layout/process5"/>
    <dgm:cxn modelId="{65D52BCF-FF04-473E-A095-074FBCE2D54F}" type="presParOf" srcId="{25548FE5-3459-44ED-8045-38D4317391D9}" destId="{1E5AC56F-9975-4F55-8E7D-506131C8CC17}" srcOrd="3" destOrd="0" presId="urn:microsoft.com/office/officeart/2005/8/layout/process5"/>
    <dgm:cxn modelId="{4B4BD35B-7AA2-4F4E-AF33-8DF903C2B380}" type="presParOf" srcId="{1E5AC56F-9975-4F55-8E7D-506131C8CC17}" destId="{A92206D7-0678-4272-80F7-697C4618EA51}" srcOrd="0" destOrd="0" presId="urn:microsoft.com/office/officeart/2005/8/layout/process5"/>
    <dgm:cxn modelId="{3C41E208-9BA6-446D-A75C-AD4BBF055DED}" type="presParOf" srcId="{25548FE5-3459-44ED-8045-38D4317391D9}" destId="{20858E79-B7E2-4176-A014-81AD9DCA6192}" srcOrd="4" destOrd="0" presId="urn:microsoft.com/office/officeart/2005/8/layout/process5"/>
    <dgm:cxn modelId="{896B9832-ACD0-458D-91D1-68E3DF5992BB}" type="presParOf" srcId="{25548FE5-3459-44ED-8045-38D4317391D9}" destId="{A160D954-9B4E-4A79-8383-115C42D6EE23}" srcOrd="5" destOrd="0" presId="urn:microsoft.com/office/officeart/2005/8/layout/process5"/>
    <dgm:cxn modelId="{7DD4C68E-A710-45B8-BA29-F9A64DCB9D5F}" type="presParOf" srcId="{A160D954-9B4E-4A79-8383-115C42D6EE23}" destId="{F8E155FC-E10F-4DC0-9759-295142E0FFBB}" srcOrd="0" destOrd="0" presId="urn:microsoft.com/office/officeart/2005/8/layout/process5"/>
    <dgm:cxn modelId="{D49D3877-EE2B-4794-9112-FBBEB87EB9E8}" type="presParOf" srcId="{25548FE5-3459-44ED-8045-38D4317391D9}" destId="{66A883C8-6DB6-4202-812B-76ADEABEAA03}" srcOrd="6" destOrd="0" presId="urn:microsoft.com/office/officeart/2005/8/layout/process5"/>
    <dgm:cxn modelId="{C89A4FBA-43D0-45A2-A4F2-CAF9733B583A}" type="presParOf" srcId="{25548FE5-3459-44ED-8045-38D4317391D9}" destId="{844FB432-09F7-4FA7-98E4-98288DB10A2E}" srcOrd="7" destOrd="0" presId="urn:microsoft.com/office/officeart/2005/8/layout/process5"/>
    <dgm:cxn modelId="{E13B0DB5-B17C-4317-8125-41EC0D096DB4}" type="presParOf" srcId="{844FB432-09F7-4FA7-98E4-98288DB10A2E}" destId="{A6A9A234-02F5-4682-8333-4379E727CCE0}" srcOrd="0" destOrd="0" presId="urn:microsoft.com/office/officeart/2005/8/layout/process5"/>
    <dgm:cxn modelId="{D1A333D4-D825-45A7-B4E2-BFA7A5404676}" type="presParOf" srcId="{25548FE5-3459-44ED-8045-38D4317391D9}" destId="{8ACC48E9-5064-4BCF-9DDE-33796C1D0148}" srcOrd="8" destOrd="0" presId="urn:microsoft.com/office/officeart/2005/8/layout/process5"/>
    <dgm:cxn modelId="{E10ACDB5-4090-4D58-BB40-44EB0DC59696}" type="presParOf" srcId="{25548FE5-3459-44ED-8045-38D4317391D9}" destId="{F77D86D0-B5F4-4EAF-95B0-717AF5E1A4F9}" srcOrd="9" destOrd="0" presId="urn:microsoft.com/office/officeart/2005/8/layout/process5"/>
    <dgm:cxn modelId="{570C99CB-D7E2-4032-B075-D8BBDDB50B2A}" type="presParOf" srcId="{F77D86D0-B5F4-4EAF-95B0-717AF5E1A4F9}" destId="{2D130CD9-765A-44CC-AB14-760D3E907770}" srcOrd="0" destOrd="0" presId="urn:microsoft.com/office/officeart/2005/8/layout/process5"/>
    <dgm:cxn modelId="{2815021F-B093-4B29-8029-447C88B56985}" type="presParOf" srcId="{25548FE5-3459-44ED-8045-38D4317391D9}" destId="{3AC2A125-6EEC-4832-895A-982E1896F655}" srcOrd="10" destOrd="0" presId="urn:microsoft.com/office/officeart/2005/8/layout/process5"/>
    <dgm:cxn modelId="{DE545CAC-A07A-45A7-BCE3-8599EF8F25CE}" type="presParOf" srcId="{25548FE5-3459-44ED-8045-38D4317391D9}" destId="{4C7D480B-E7F3-4D14-A47B-7B1B5D3359BC}" srcOrd="11" destOrd="0" presId="urn:microsoft.com/office/officeart/2005/8/layout/process5"/>
    <dgm:cxn modelId="{CFC963CE-4F5E-43ED-84A5-D7B356C2C42B}" type="presParOf" srcId="{4C7D480B-E7F3-4D14-A47B-7B1B5D3359BC}" destId="{D2217EF6-679C-46CC-AB76-DE06A010EBAE}" srcOrd="0" destOrd="0" presId="urn:microsoft.com/office/officeart/2005/8/layout/process5"/>
    <dgm:cxn modelId="{B1A81AB7-1A9B-47BA-BCFA-09AE19E017DB}" type="presParOf" srcId="{25548FE5-3459-44ED-8045-38D4317391D9}" destId="{F417C87F-A72C-4714-8E86-B83700E46BF9}"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FD54E-21EA-4252-AFC4-354B29D41286}">
      <dsp:nvSpPr>
        <dsp:cNvPr id="0" name=""/>
        <dsp:cNvSpPr/>
      </dsp:nvSpPr>
      <dsp:spPr>
        <a:xfrm>
          <a:off x="435" y="215342"/>
          <a:ext cx="3393444" cy="84836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b="0" kern="1200" dirty="0" smtClean="0">
              <a:solidFill>
                <a:schemeClr val="tx1"/>
              </a:solidFill>
              <a:latin typeface="华文新魏" pitchFamily="2" charset="-122"/>
              <a:ea typeface="华文新魏" pitchFamily="2" charset="-122"/>
            </a:rPr>
            <a:t>出具校医院转诊证明</a:t>
          </a:r>
          <a:endParaRPr lang="zh-CN" altLang="en-US" sz="2800" b="0" kern="1200" dirty="0">
            <a:solidFill>
              <a:schemeClr val="tx1"/>
            </a:solidFill>
            <a:latin typeface="华文新魏" pitchFamily="2" charset="-122"/>
            <a:ea typeface="华文新魏" pitchFamily="2" charset="-122"/>
          </a:endParaRPr>
        </a:p>
      </dsp:txBody>
      <dsp:txXfrm>
        <a:off x="25283" y="240190"/>
        <a:ext cx="3343748" cy="798665"/>
      </dsp:txXfrm>
    </dsp:sp>
    <dsp:sp modelId="{8954740C-F286-41C5-8876-0375F537FDEC}">
      <dsp:nvSpPr>
        <dsp:cNvPr id="0" name=""/>
        <dsp:cNvSpPr/>
      </dsp:nvSpPr>
      <dsp:spPr>
        <a:xfrm rot="5400000">
          <a:off x="1622926" y="1137934"/>
          <a:ext cx="148463" cy="148463"/>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AF3EA6-95EC-467A-A323-740FD4C8B2D9}">
      <dsp:nvSpPr>
        <dsp:cNvPr id="0" name=""/>
        <dsp:cNvSpPr/>
      </dsp:nvSpPr>
      <dsp:spPr>
        <a:xfrm>
          <a:off x="435" y="1360629"/>
          <a:ext cx="3393444" cy="848361"/>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solidFill>
                <a:schemeClr val="tx1"/>
              </a:solidFill>
              <a:latin typeface="华文新魏" pitchFamily="2" charset="-122"/>
              <a:ea typeface="华文新魏" pitchFamily="2" charset="-122"/>
            </a:rPr>
            <a:t>准备相关出院单据</a:t>
          </a:r>
          <a:endParaRPr lang="zh-CN" altLang="en-US" sz="2000" b="0" kern="1200" dirty="0">
            <a:latin typeface="华文新魏" pitchFamily="2" charset="-122"/>
            <a:ea typeface="华文新魏" pitchFamily="2" charset="-122"/>
          </a:endParaRPr>
        </a:p>
      </dsp:txBody>
      <dsp:txXfrm>
        <a:off x="25283" y="1385477"/>
        <a:ext cx="3343748" cy="798665"/>
      </dsp:txXfrm>
    </dsp:sp>
    <dsp:sp modelId="{C64D10F4-6471-4450-B0E1-448ADF23FA47}">
      <dsp:nvSpPr>
        <dsp:cNvPr id="0" name=""/>
        <dsp:cNvSpPr/>
      </dsp:nvSpPr>
      <dsp:spPr>
        <a:xfrm rot="5400000">
          <a:off x="1622926" y="2283222"/>
          <a:ext cx="148463" cy="148463"/>
        </a:xfrm>
        <a:prstGeom prst="rightArrow">
          <a:avLst>
            <a:gd name="adj1" fmla="val 66700"/>
            <a:gd name="adj2" fmla="val 50000"/>
          </a:avLst>
        </a:prstGeom>
        <a:solidFill>
          <a:schemeClr val="accent5">
            <a:hueOff val="651405"/>
            <a:satOff val="2239"/>
            <a:lumOff val="-10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DD69B2-92EA-4AE6-A245-3223FDC81A5B}">
      <dsp:nvSpPr>
        <dsp:cNvPr id="0" name=""/>
        <dsp:cNvSpPr/>
      </dsp:nvSpPr>
      <dsp:spPr>
        <a:xfrm>
          <a:off x="435" y="2505917"/>
          <a:ext cx="3393444" cy="848361"/>
        </a:xfrm>
        <a:prstGeom prst="roundRect">
          <a:avLst>
            <a:gd name="adj" fmla="val 10000"/>
          </a:avLst>
        </a:prstGeom>
        <a:solidFill>
          <a:schemeClr val="accent5">
            <a:tint val="40000"/>
            <a:alpha val="90000"/>
            <a:hueOff val="649017"/>
            <a:satOff val="-4603"/>
            <a:lumOff val="-2619"/>
            <a:alphaOff val="0"/>
          </a:schemeClr>
        </a:solidFill>
        <a:ln w="25400" cap="flat" cmpd="sng" algn="ctr">
          <a:solidFill>
            <a:schemeClr val="accent5">
              <a:tint val="40000"/>
              <a:alpha val="90000"/>
              <a:hueOff val="649017"/>
              <a:satOff val="-4603"/>
              <a:lumOff val="-26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solidFill>
                <a:schemeClr val="tx1"/>
              </a:solidFill>
              <a:latin typeface="华文新魏" pitchFamily="2" charset="-122"/>
              <a:ea typeface="华文新魏" pitchFamily="2" charset="-122"/>
            </a:rPr>
            <a:t>到校医院报销后取得分割单</a:t>
          </a:r>
          <a:endParaRPr lang="zh-CN" altLang="en-US" sz="2000" b="0" kern="1200" dirty="0">
            <a:latin typeface="华文新魏" pitchFamily="2" charset="-122"/>
            <a:ea typeface="华文新魏" pitchFamily="2" charset="-122"/>
          </a:endParaRPr>
        </a:p>
      </dsp:txBody>
      <dsp:txXfrm>
        <a:off x="25283" y="2530765"/>
        <a:ext cx="3343748" cy="798665"/>
      </dsp:txXfrm>
    </dsp:sp>
    <dsp:sp modelId="{B912144E-8AE2-4164-8997-A81281B48B62}">
      <dsp:nvSpPr>
        <dsp:cNvPr id="0" name=""/>
        <dsp:cNvSpPr/>
      </dsp:nvSpPr>
      <dsp:spPr>
        <a:xfrm rot="5400000">
          <a:off x="1622926" y="3428509"/>
          <a:ext cx="148463" cy="148463"/>
        </a:xfrm>
        <a:prstGeom prst="rightArrow">
          <a:avLst>
            <a:gd name="adj1" fmla="val 66700"/>
            <a:gd name="adj2" fmla="val 50000"/>
          </a:avLst>
        </a:prstGeom>
        <a:solidFill>
          <a:schemeClr val="accent5">
            <a:hueOff val="1302810"/>
            <a:satOff val="4478"/>
            <a:lumOff val="-214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3057EE-2986-44E3-A8C6-6C7C975DB813}">
      <dsp:nvSpPr>
        <dsp:cNvPr id="0" name=""/>
        <dsp:cNvSpPr/>
      </dsp:nvSpPr>
      <dsp:spPr>
        <a:xfrm>
          <a:off x="435" y="3651204"/>
          <a:ext cx="3393444" cy="848361"/>
        </a:xfrm>
        <a:prstGeom prst="roundRect">
          <a:avLst>
            <a:gd name="adj" fmla="val 10000"/>
          </a:avLst>
        </a:prstGeom>
        <a:solidFill>
          <a:schemeClr val="accent5">
            <a:tint val="40000"/>
            <a:alpha val="90000"/>
            <a:hueOff val="1298033"/>
            <a:satOff val="-9206"/>
            <a:lumOff val="-5238"/>
            <a:alphaOff val="0"/>
          </a:schemeClr>
        </a:solidFill>
        <a:ln w="25400" cap="flat" cmpd="sng" algn="ctr">
          <a:solidFill>
            <a:schemeClr val="accent5">
              <a:tint val="40000"/>
              <a:alpha val="90000"/>
              <a:hueOff val="1298033"/>
              <a:satOff val="-9206"/>
              <a:lumOff val="-52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solidFill>
                <a:schemeClr val="tx1"/>
              </a:solidFill>
              <a:latin typeface="华文新魏" pitchFamily="2" charset="-122"/>
              <a:ea typeface="华文新魏" pitchFamily="2" charset="-122"/>
            </a:rPr>
            <a:t>分割单交学工部，保险公司定期收取材料并进行理赔</a:t>
          </a:r>
          <a:endParaRPr lang="zh-CN" altLang="en-US" sz="2000" b="0" kern="1200" dirty="0">
            <a:solidFill>
              <a:schemeClr val="tx1"/>
            </a:solidFill>
            <a:latin typeface="华文新魏" pitchFamily="2" charset="-122"/>
            <a:ea typeface="华文新魏" pitchFamily="2" charset="-122"/>
          </a:endParaRPr>
        </a:p>
      </dsp:txBody>
      <dsp:txXfrm>
        <a:off x="25283" y="3676052"/>
        <a:ext cx="3343748" cy="798665"/>
      </dsp:txXfrm>
    </dsp:sp>
    <dsp:sp modelId="{F05A9F4F-D9C4-4047-B465-D8341C642F9A}">
      <dsp:nvSpPr>
        <dsp:cNvPr id="0" name=""/>
        <dsp:cNvSpPr/>
      </dsp:nvSpPr>
      <dsp:spPr>
        <a:xfrm>
          <a:off x="3868962" y="215342"/>
          <a:ext cx="3393444" cy="848361"/>
        </a:xfrm>
        <a:prstGeom prst="roundRect">
          <a:avLst>
            <a:gd name="adj" fmla="val 10000"/>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b="0" kern="1200" dirty="0" smtClean="0">
              <a:latin typeface="华文新魏" pitchFamily="2" charset="-122"/>
              <a:ea typeface="华文新魏" pitchFamily="2" charset="-122"/>
            </a:rPr>
            <a:t>无转诊证明</a:t>
          </a:r>
          <a:endParaRPr lang="zh-CN" altLang="en-US" sz="2800" b="0" kern="1200" dirty="0">
            <a:latin typeface="华文新魏" pitchFamily="2" charset="-122"/>
            <a:ea typeface="华文新魏" pitchFamily="2" charset="-122"/>
          </a:endParaRPr>
        </a:p>
      </dsp:txBody>
      <dsp:txXfrm>
        <a:off x="3893810" y="240190"/>
        <a:ext cx="3343748" cy="798665"/>
      </dsp:txXfrm>
    </dsp:sp>
    <dsp:sp modelId="{E0D4AD06-F653-475E-BA87-1D2D5F012923}">
      <dsp:nvSpPr>
        <dsp:cNvPr id="0" name=""/>
        <dsp:cNvSpPr/>
      </dsp:nvSpPr>
      <dsp:spPr>
        <a:xfrm rot="5400000">
          <a:off x="5491452" y="1137934"/>
          <a:ext cx="148463" cy="148463"/>
        </a:xfrm>
        <a:prstGeom prst="rightArrow">
          <a:avLst>
            <a:gd name="adj1" fmla="val 66700"/>
            <a:gd name="adj2" fmla="val 50000"/>
          </a:avLst>
        </a:prstGeom>
        <a:solidFill>
          <a:schemeClr val="accent5">
            <a:hueOff val="1954215"/>
            <a:satOff val="6718"/>
            <a:lumOff val="-322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B79781-549B-43F1-966D-96045AE73D59}">
      <dsp:nvSpPr>
        <dsp:cNvPr id="0" name=""/>
        <dsp:cNvSpPr/>
      </dsp:nvSpPr>
      <dsp:spPr>
        <a:xfrm>
          <a:off x="3868962" y="1360629"/>
          <a:ext cx="3393444" cy="848361"/>
        </a:xfrm>
        <a:prstGeom prst="roundRect">
          <a:avLst>
            <a:gd name="adj" fmla="val 10000"/>
          </a:avLst>
        </a:prstGeom>
        <a:solidFill>
          <a:schemeClr val="accent5">
            <a:tint val="40000"/>
            <a:alpha val="90000"/>
            <a:hueOff val="1947050"/>
            <a:satOff val="-13809"/>
            <a:lumOff val="-7857"/>
            <a:alphaOff val="0"/>
          </a:schemeClr>
        </a:solidFill>
        <a:ln w="25400" cap="flat" cmpd="sng" algn="ctr">
          <a:solidFill>
            <a:schemeClr val="accent5">
              <a:tint val="40000"/>
              <a:alpha val="90000"/>
              <a:hueOff val="1947050"/>
              <a:satOff val="-13809"/>
              <a:lumOff val="-78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华文新魏" pitchFamily="2" charset="-122"/>
              <a:ea typeface="华文新魏" pitchFamily="2" charset="-122"/>
            </a:rPr>
            <a:t>学工部领取理赔申请书</a:t>
          </a:r>
          <a:endParaRPr lang="zh-CN" altLang="en-US" sz="2000" b="0" kern="1200" dirty="0">
            <a:latin typeface="华文新魏" pitchFamily="2" charset="-122"/>
            <a:ea typeface="华文新魏" pitchFamily="2" charset="-122"/>
          </a:endParaRPr>
        </a:p>
      </dsp:txBody>
      <dsp:txXfrm>
        <a:off x="3893810" y="1385477"/>
        <a:ext cx="3343748" cy="798665"/>
      </dsp:txXfrm>
    </dsp:sp>
    <dsp:sp modelId="{C7348940-772D-418A-ABB4-26D0E0AF5D1E}">
      <dsp:nvSpPr>
        <dsp:cNvPr id="0" name=""/>
        <dsp:cNvSpPr/>
      </dsp:nvSpPr>
      <dsp:spPr>
        <a:xfrm rot="5400000">
          <a:off x="5491452" y="2283222"/>
          <a:ext cx="148463" cy="148463"/>
        </a:xfrm>
        <a:prstGeom prst="rightArrow">
          <a:avLst>
            <a:gd name="adj1" fmla="val 66700"/>
            <a:gd name="adj2" fmla="val 50000"/>
          </a:avLst>
        </a:prstGeom>
        <a:solidFill>
          <a:schemeClr val="accent5">
            <a:hueOff val="2605619"/>
            <a:satOff val="8957"/>
            <a:lumOff val="-429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371E8A-B9C4-4736-8A87-BBD5E05C0EAC}">
      <dsp:nvSpPr>
        <dsp:cNvPr id="0" name=""/>
        <dsp:cNvSpPr/>
      </dsp:nvSpPr>
      <dsp:spPr>
        <a:xfrm>
          <a:off x="3868962" y="2505917"/>
          <a:ext cx="3393444" cy="848361"/>
        </a:xfrm>
        <a:prstGeom prst="roundRect">
          <a:avLst>
            <a:gd name="adj" fmla="val 10000"/>
          </a:avLst>
        </a:prstGeom>
        <a:solidFill>
          <a:schemeClr val="accent5">
            <a:tint val="40000"/>
            <a:alpha val="90000"/>
            <a:hueOff val="2596066"/>
            <a:satOff val="-18412"/>
            <a:lumOff val="-10476"/>
            <a:alphaOff val="0"/>
          </a:schemeClr>
        </a:solidFill>
        <a:ln w="25400" cap="flat" cmpd="sng" algn="ctr">
          <a:solidFill>
            <a:schemeClr val="accent5">
              <a:tint val="40000"/>
              <a:alpha val="90000"/>
              <a:hueOff val="2596066"/>
              <a:satOff val="-18412"/>
              <a:lumOff val="-104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华文新魏" pitchFamily="2" charset="-122"/>
              <a:ea typeface="华文新魏" pitchFamily="2" charset="-122"/>
            </a:rPr>
            <a:t>准备相关单据申请理赔</a:t>
          </a:r>
          <a:endParaRPr lang="zh-CN" altLang="en-US" sz="2000" b="0" kern="1200" dirty="0">
            <a:latin typeface="华文新魏" pitchFamily="2" charset="-122"/>
            <a:ea typeface="华文新魏" pitchFamily="2" charset="-122"/>
          </a:endParaRPr>
        </a:p>
      </dsp:txBody>
      <dsp:txXfrm>
        <a:off x="3893810" y="2530765"/>
        <a:ext cx="3343748" cy="798665"/>
      </dsp:txXfrm>
    </dsp:sp>
    <dsp:sp modelId="{140291D2-8FDB-4165-977C-1D8E1A41C642}">
      <dsp:nvSpPr>
        <dsp:cNvPr id="0" name=""/>
        <dsp:cNvSpPr/>
      </dsp:nvSpPr>
      <dsp:spPr>
        <a:xfrm rot="5400000">
          <a:off x="5491452" y="3428509"/>
          <a:ext cx="148463" cy="148463"/>
        </a:xfrm>
        <a:prstGeom prst="rightArrow">
          <a:avLst>
            <a:gd name="adj1" fmla="val 66700"/>
            <a:gd name="adj2" fmla="val 50000"/>
          </a:avLst>
        </a:prstGeom>
        <a:solidFill>
          <a:schemeClr val="accent5">
            <a:hueOff val="3257024"/>
            <a:satOff val="11196"/>
            <a:lumOff val="-537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6D39BE-BA38-438A-AEC2-165FAD081BC6}">
      <dsp:nvSpPr>
        <dsp:cNvPr id="0" name=""/>
        <dsp:cNvSpPr/>
      </dsp:nvSpPr>
      <dsp:spPr>
        <a:xfrm>
          <a:off x="3868962" y="3651204"/>
          <a:ext cx="3393444" cy="848361"/>
        </a:xfrm>
        <a:prstGeom prst="roundRect">
          <a:avLst>
            <a:gd name="adj" fmla="val 10000"/>
          </a:avLst>
        </a:prstGeom>
        <a:solidFill>
          <a:schemeClr val="accent5">
            <a:tint val="40000"/>
            <a:alpha val="90000"/>
            <a:hueOff val="3245083"/>
            <a:satOff val="-23015"/>
            <a:lumOff val="-13095"/>
            <a:alphaOff val="0"/>
          </a:schemeClr>
        </a:solidFill>
        <a:ln w="25400" cap="flat" cmpd="sng" algn="ctr">
          <a:solidFill>
            <a:schemeClr val="accent5">
              <a:tint val="40000"/>
              <a:alpha val="90000"/>
              <a:hueOff val="3245083"/>
              <a:satOff val="-23015"/>
              <a:lumOff val="-1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0" kern="1200" dirty="0" smtClean="0">
              <a:latin typeface="华文新魏" pitchFamily="2" charset="-122"/>
              <a:ea typeface="华文新魏" pitchFamily="2" charset="-122"/>
            </a:rPr>
            <a:t>保险公司进行理赔（</a:t>
          </a:r>
          <a:r>
            <a:rPr lang="en-US" altLang="zh-CN" sz="2000" b="0" kern="1200" dirty="0" smtClean="0">
              <a:latin typeface="华文新魏" pitchFamily="2" charset="-122"/>
              <a:ea typeface="华文新魏" pitchFamily="2" charset="-122"/>
            </a:rPr>
            <a:t>50</a:t>
          </a:r>
          <a:r>
            <a:rPr lang="en-US" altLang="zh-CN" sz="2000" kern="1200" dirty="0" smtClean="0">
              <a:latin typeface="华文新魏" pitchFamily="2" charset="-122"/>
              <a:ea typeface="华文新魏" pitchFamily="2" charset="-122"/>
            </a:rPr>
            <a:t>%</a:t>
          </a:r>
          <a:r>
            <a:rPr lang="zh-CN" altLang="en-US" sz="2000" kern="1200" dirty="0" smtClean="0">
              <a:latin typeface="华文新魏" pitchFamily="2" charset="-122"/>
              <a:ea typeface="华文新魏" pitchFamily="2" charset="-122"/>
            </a:rPr>
            <a:t>）</a:t>
          </a:r>
          <a:endParaRPr lang="zh-CN" altLang="en-US" sz="2000" kern="1200" dirty="0">
            <a:latin typeface="华文新魏" pitchFamily="2" charset="-122"/>
            <a:ea typeface="华文新魏" pitchFamily="2" charset="-122"/>
          </a:endParaRPr>
        </a:p>
      </dsp:txBody>
      <dsp:txXfrm>
        <a:off x="3893810" y="3676052"/>
        <a:ext cx="3343748" cy="798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CD273-0231-455D-B551-C84B3DE109C9}">
      <dsp:nvSpPr>
        <dsp:cNvPr id="0" name=""/>
        <dsp:cNvSpPr/>
      </dsp:nvSpPr>
      <dsp:spPr>
        <a:xfrm>
          <a:off x="78878" y="496"/>
          <a:ext cx="1562695" cy="937617"/>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立刻报案</a:t>
          </a:r>
          <a:endParaRPr lang="zh-CN" altLang="en-US" sz="1700" kern="1200" dirty="0">
            <a:solidFill>
              <a:srgbClr val="0070C0"/>
            </a:solidFill>
            <a:latin typeface="+mj-ea"/>
            <a:ea typeface="+mj-ea"/>
          </a:endParaRPr>
        </a:p>
      </dsp:txBody>
      <dsp:txXfrm>
        <a:off x="106340" y="27958"/>
        <a:ext cx="1507771" cy="882693"/>
      </dsp:txXfrm>
    </dsp:sp>
    <dsp:sp modelId="{3EF3B95A-5452-43D6-B529-066D7163E576}">
      <dsp:nvSpPr>
        <dsp:cNvPr id="0" name=""/>
        <dsp:cNvSpPr/>
      </dsp:nvSpPr>
      <dsp:spPr>
        <a:xfrm>
          <a:off x="1779091" y="275530"/>
          <a:ext cx="331291" cy="387548"/>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a:off x="1779091" y="353040"/>
        <a:ext cx="231904" cy="232528"/>
      </dsp:txXfrm>
    </dsp:sp>
    <dsp:sp modelId="{AA37F97D-1F19-4253-8CC0-BD1B702552DA}">
      <dsp:nvSpPr>
        <dsp:cNvPr id="0" name=""/>
        <dsp:cNvSpPr/>
      </dsp:nvSpPr>
      <dsp:spPr>
        <a:xfrm>
          <a:off x="2266652" y="496"/>
          <a:ext cx="1562695" cy="937617"/>
        </a:xfrm>
        <a:prstGeom prst="roundRect">
          <a:avLst>
            <a:gd name="adj" fmla="val 10000"/>
          </a:avLst>
        </a:prstGeom>
        <a:solidFill>
          <a:schemeClr val="accent1">
            <a:shade val="50000"/>
            <a:hueOff val="4987"/>
            <a:satOff val="7038"/>
            <a:lumOff val="88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学院成立处理小组</a:t>
          </a:r>
          <a:endParaRPr lang="zh-CN" altLang="en-US" sz="1700" kern="1200" dirty="0">
            <a:solidFill>
              <a:srgbClr val="0070C0"/>
            </a:solidFill>
            <a:latin typeface="+mj-ea"/>
            <a:ea typeface="+mj-ea"/>
          </a:endParaRPr>
        </a:p>
      </dsp:txBody>
      <dsp:txXfrm>
        <a:off x="2294114" y="27958"/>
        <a:ext cx="1507771" cy="882693"/>
      </dsp:txXfrm>
    </dsp:sp>
    <dsp:sp modelId="{1E5AC56F-9975-4F55-8E7D-506131C8CC17}">
      <dsp:nvSpPr>
        <dsp:cNvPr id="0" name=""/>
        <dsp:cNvSpPr/>
      </dsp:nvSpPr>
      <dsp:spPr>
        <a:xfrm>
          <a:off x="3966864" y="275530"/>
          <a:ext cx="331291" cy="387548"/>
        </a:xfrm>
        <a:prstGeom prst="rightArrow">
          <a:avLst>
            <a:gd name="adj1" fmla="val 60000"/>
            <a:gd name="adj2" fmla="val 50000"/>
          </a:avLst>
        </a:prstGeom>
        <a:solidFill>
          <a:schemeClr val="accent1">
            <a:shade val="90000"/>
            <a:hueOff val="6311"/>
            <a:satOff val="1863"/>
            <a:lumOff val="46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a:off x="3966864" y="353040"/>
        <a:ext cx="231904" cy="232528"/>
      </dsp:txXfrm>
    </dsp:sp>
    <dsp:sp modelId="{20858E79-B7E2-4176-A014-81AD9DCA6192}">
      <dsp:nvSpPr>
        <dsp:cNvPr id="0" name=""/>
        <dsp:cNvSpPr/>
      </dsp:nvSpPr>
      <dsp:spPr>
        <a:xfrm>
          <a:off x="4454425" y="496"/>
          <a:ext cx="1562695" cy="937617"/>
        </a:xfrm>
        <a:prstGeom prst="roundRect">
          <a:avLst>
            <a:gd name="adj" fmla="val 10000"/>
          </a:avLst>
        </a:prstGeom>
        <a:solidFill>
          <a:schemeClr val="accent1">
            <a:shade val="50000"/>
            <a:hueOff val="9975"/>
            <a:satOff val="14076"/>
            <a:lumOff val="177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妥善安排家长及相关人员</a:t>
          </a:r>
          <a:endParaRPr lang="zh-CN" altLang="en-US" sz="1700" kern="1200" dirty="0">
            <a:solidFill>
              <a:srgbClr val="0070C0"/>
            </a:solidFill>
            <a:latin typeface="+mj-ea"/>
            <a:ea typeface="+mj-ea"/>
          </a:endParaRPr>
        </a:p>
      </dsp:txBody>
      <dsp:txXfrm>
        <a:off x="4481887" y="27958"/>
        <a:ext cx="1507771" cy="882693"/>
      </dsp:txXfrm>
    </dsp:sp>
    <dsp:sp modelId="{A160D954-9B4E-4A79-8383-115C42D6EE23}">
      <dsp:nvSpPr>
        <dsp:cNvPr id="0" name=""/>
        <dsp:cNvSpPr/>
      </dsp:nvSpPr>
      <dsp:spPr>
        <a:xfrm rot="5400000">
          <a:off x="5070127" y="1047501"/>
          <a:ext cx="331291" cy="387548"/>
        </a:xfrm>
        <a:prstGeom prst="rightArrow">
          <a:avLst>
            <a:gd name="adj1" fmla="val 60000"/>
            <a:gd name="adj2" fmla="val 50000"/>
          </a:avLst>
        </a:prstGeom>
        <a:solidFill>
          <a:schemeClr val="accent1">
            <a:shade val="90000"/>
            <a:hueOff val="12621"/>
            <a:satOff val="3725"/>
            <a:lumOff val="92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rot="-5400000">
        <a:off x="5119509" y="1075630"/>
        <a:ext cx="232528" cy="231904"/>
      </dsp:txXfrm>
    </dsp:sp>
    <dsp:sp modelId="{66A883C8-6DB6-4202-812B-76ADEABEAA03}">
      <dsp:nvSpPr>
        <dsp:cNvPr id="0" name=""/>
        <dsp:cNvSpPr/>
      </dsp:nvSpPr>
      <dsp:spPr>
        <a:xfrm>
          <a:off x="4454425" y="1563191"/>
          <a:ext cx="1562695" cy="937617"/>
        </a:xfrm>
        <a:prstGeom prst="roundRect">
          <a:avLst>
            <a:gd name="adj" fmla="val 10000"/>
          </a:avLst>
        </a:prstGeom>
        <a:solidFill>
          <a:schemeClr val="accent1">
            <a:shade val="50000"/>
            <a:hueOff val="14962"/>
            <a:satOff val="21114"/>
            <a:lumOff val="265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联系学工部进行保险赔付</a:t>
          </a:r>
          <a:endParaRPr lang="zh-CN" altLang="en-US" sz="1700" kern="1200" dirty="0">
            <a:solidFill>
              <a:srgbClr val="0070C0"/>
            </a:solidFill>
            <a:latin typeface="+mj-ea"/>
            <a:ea typeface="+mj-ea"/>
          </a:endParaRPr>
        </a:p>
      </dsp:txBody>
      <dsp:txXfrm>
        <a:off x="4481887" y="1590653"/>
        <a:ext cx="1507771" cy="882693"/>
      </dsp:txXfrm>
    </dsp:sp>
    <dsp:sp modelId="{844FB432-09F7-4FA7-98E4-98288DB10A2E}">
      <dsp:nvSpPr>
        <dsp:cNvPr id="0" name=""/>
        <dsp:cNvSpPr/>
      </dsp:nvSpPr>
      <dsp:spPr>
        <a:xfrm rot="10800000">
          <a:off x="3985617" y="1838225"/>
          <a:ext cx="331291" cy="387548"/>
        </a:xfrm>
        <a:prstGeom prst="rightArrow">
          <a:avLst>
            <a:gd name="adj1" fmla="val 60000"/>
            <a:gd name="adj2" fmla="val 50000"/>
          </a:avLst>
        </a:prstGeom>
        <a:solidFill>
          <a:schemeClr val="accent1">
            <a:shade val="90000"/>
            <a:hueOff val="18932"/>
            <a:satOff val="5588"/>
            <a:lumOff val="139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rot="10800000">
        <a:off x="4085004" y="1915735"/>
        <a:ext cx="231904" cy="232528"/>
      </dsp:txXfrm>
    </dsp:sp>
    <dsp:sp modelId="{8ACC48E9-5064-4BCF-9DDE-33796C1D0148}">
      <dsp:nvSpPr>
        <dsp:cNvPr id="0" name=""/>
        <dsp:cNvSpPr/>
      </dsp:nvSpPr>
      <dsp:spPr>
        <a:xfrm>
          <a:off x="2266652" y="1563191"/>
          <a:ext cx="1562695" cy="937617"/>
        </a:xfrm>
        <a:prstGeom prst="roundRect">
          <a:avLst>
            <a:gd name="adj" fmla="val 10000"/>
          </a:avLst>
        </a:prstGeom>
        <a:solidFill>
          <a:schemeClr val="accent1">
            <a:shade val="50000"/>
            <a:hueOff val="14962"/>
            <a:satOff val="21114"/>
            <a:lumOff val="265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安排心理辅导</a:t>
          </a:r>
          <a:endParaRPr lang="zh-CN" altLang="en-US" sz="1700" kern="1200" dirty="0">
            <a:solidFill>
              <a:srgbClr val="0070C0"/>
            </a:solidFill>
            <a:latin typeface="+mj-ea"/>
            <a:ea typeface="+mj-ea"/>
          </a:endParaRPr>
        </a:p>
      </dsp:txBody>
      <dsp:txXfrm>
        <a:off x="2294114" y="1590653"/>
        <a:ext cx="1507771" cy="882693"/>
      </dsp:txXfrm>
    </dsp:sp>
    <dsp:sp modelId="{F77D86D0-B5F4-4EAF-95B0-717AF5E1A4F9}">
      <dsp:nvSpPr>
        <dsp:cNvPr id="0" name=""/>
        <dsp:cNvSpPr/>
      </dsp:nvSpPr>
      <dsp:spPr>
        <a:xfrm rot="10800000">
          <a:off x="1797843" y="1838225"/>
          <a:ext cx="331291" cy="387548"/>
        </a:xfrm>
        <a:prstGeom prst="rightArrow">
          <a:avLst>
            <a:gd name="adj1" fmla="val 60000"/>
            <a:gd name="adj2" fmla="val 50000"/>
          </a:avLst>
        </a:prstGeom>
        <a:solidFill>
          <a:schemeClr val="accent1">
            <a:shade val="90000"/>
            <a:hueOff val="12621"/>
            <a:satOff val="3725"/>
            <a:lumOff val="92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rot="10800000">
        <a:off x="1897230" y="1915735"/>
        <a:ext cx="231904" cy="232528"/>
      </dsp:txXfrm>
    </dsp:sp>
    <dsp:sp modelId="{3AC2A125-6EEC-4832-895A-982E1896F655}">
      <dsp:nvSpPr>
        <dsp:cNvPr id="0" name=""/>
        <dsp:cNvSpPr/>
      </dsp:nvSpPr>
      <dsp:spPr>
        <a:xfrm>
          <a:off x="78878" y="1563191"/>
          <a:ext cx="1562695" cy="937617"/>
        </a:xfrm>
        <a:prstGeom prst="roundRect">
          <a:avLst>
            <a:gd name="adj" fmla="val 10000"/>
          </a:avLst>
        </a:prstGeom>
        <a:solidFill>
          <a:schemeClr val="accent1">
            <a:shade val="50000"/>
            <a:hueOff val="9975"/>
            <a:satOff val="14076"/>
            <a:lumOff val="177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积极应对媒体</a:t>
          </a:r>
          <a:endParaRPr lang="zh-CN" altLang="en-US" sz="1700" kern="1200" dirty="0">
            <a:solidFill>
              <a:srgbClr val="0070C0"/>
            </a:solidFill>
            <a:latin typeface="+mj-ea"/>
            <a:ea typeface="+mj-ea"/>
          </a:endParaRPr>
        </a:p>
      </dsp:txBody>
      <dsp:txXfrm>
        <a:off x="106340" y="1590653"/>
        <a:ext cx="1507771" cy="882693"/>
      </dsp:txXfrm>
    </dsp:sp>
    <dsp:sp modelId="{4C7D480B-E7F3-4D14-A47B-7B1B5D3359BC}">
      <dsp:nvSpPr>
        <dsp:cNvPr id="0" name=""/>
        <dsp:cNvSpPr/>
      </dsp:nvSpPr>
      <dsp:spPr>
        <a:xfrm rot="5400000">
          <a:off x="694580" y="2610197"/>
          <a:ext cx="331291" cy="387548"/>
        </a:xfrm>
        <a:prstGeom prst="rightArrow">
          <a:avLst>
            <a:gd name="adj1" fmla="val 60000"/>
            <a:gd name="adj2" fmla="val 50000"/>
          </a:avLst>
        </a:prstGeom>
        <a:solidFill>
          <a:schemeClr val="accent1">
            <a:shade val="90000"/>
            <a:hueOff val="6311"/>
            <a:satOff val="1863"/>
            <a:lumOff val="46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p>
      </dsp:txBody>
      <dsp:txXfrm rot="-5400000">
        <a:off x="743962" y="2638326"/>
        <a:ext cx="232528" cy="231904"/>
      </dsp:txXfrm>
    </dsp:sp>
    <dsp:sp modelId="{F417C87F-A72C-4714-8E86-B83700E46BF9}">
      <dsp:nvSpPr>
        <dsp:cNvPr id="0" name=""/>
        <dsp:cNvSpPr/>
      </dsp:nvSpPr>
      <dsp:spPr>
        <a:xfrm>
          <a:off x="78878" y="3125886"/>
          <a:ext cx="1562695" cy="937617"/>
        </a:xfrm>
        <a:prstGeom prst="roundRect">
          <a:avLst>
            <a:gd name="adj" fmla="val 10000"/>
          </a:avLst>
        </a:prstGeom>
        <a:solidFill>
          <a:schemeClr val="accent1">
            <a:shade val="50000"/>
            <a:hueOff val="4987"/>
            <a:satOff val="7038"/>
            <a:lumOff val="88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zh-CN" altLang="en-US" sz="1700" kern="1200" dirty="0" smtClean="0">
              <a:solidFill>
                <a:srgbClr val="0070C0"/>
              </a:solidFill>
              <a:latin typeface="+mj-ea"/>
              <a:ea typeface="+mj-ea"/>
            </a:rPr>
            <a:t>学校内部相关单位总结</a:t>
          </a:r>
          <a:endParaRPr lang="zh-CN" altLang="en-US" sz="1700" kern="1200" dirty="0">
            <a:solidFill>
              <a:srgbClr val="0070C0"/>
            </a:solidFill>
            <a:latin typeface="+mj-ea"/>
            <a:ea typeface="+mj-ea"/>
          </a:endParaRPr>
        </a:p>
      </dsp:txBody>
      <dsp:txXfrm>
        <a:off x="106340" y="3153348"/>
        <a:ext cx="1507771" cy="88269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35843"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en-US" altLang="zh-CN"/>
          </a:p>
        </p:txBody>
      </p:sp>
      <p:sp>
        <p:nvSpPr>
          <p:cNvPr id="39940"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4213" y="4740275"/>
            <a:ext cx="5467350" cy="4491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5846" name="Rectangle 6"/>
          <p:cNvSpPr>
            <a:spLocks noGrp="1" noChangeArrowheads="1"/>
          </p:cNvSpPr>
          <p:nvPr>
            <p:ph type="ftr" sz="quarter" idx="4"/>
          </p:nvPr>
        </p:nvSpPr>
        <p:spPr bwMode="auto">
          <a:xfrm>
            <a:off x="0" y="9478963"/>
            <a:ext cx="2960688"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35847" name="Rectangle 7"/>
          <p:cNvSpPr>
            <a:spLocks noGrp="1" noChangeArrowheads="1"/>
          </p:cNvSpPr>
          <p:nvPr>
            <p:ph type="sldNum" sz="quarter" idx="5"/>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宋体" pitchFamily="2" charset="-122"/>
              </a:defRPr>
            </a:lvl1pPr>
          </a:lstStyle>
          <a:p>
            <a:pPr>
              <a:defRPr/>
            </a:pPr>
            <a:fld id="{8AC6593E-F27D-4C4B-B1AE-476292FAC9CE}" type="slidenum">
              <a:rPr lang="en-US" altLang="zh-CN"/>
              <a:pPr>
                <a:defRPr/>
              </a:pPr>
              <a:t>‹#›</a:t>
            </a:fld>
            <a:endParaRPr lang="en-US" altLang="zh-CN"/>
          </a:p>
        </p:txBody>
      </p:sp>
    </p:spTree>
    <p:extLst>
      <p:ext uri="{BB962C8B-B14F-4D97-AF65-F5344CB8AC3E}">
        <p14:creationId xmlns:p14="http://schemas.microsoft.com/office/powerpoint/2010/main" val="1466736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FB04A3A7-1C2A-4A92-8FFC-C41D1E9E5F97}"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DEF8AEC3-9E77-4837-A4E4-7A1CB1BCF801}"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C062F253-EE25-4F46-910C-24F74344D90E}"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40F79DBB-446C-48B3-999C-75BB1D427618}"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84A424EC-BC6B-4412-B272-A051AEE2981C}" type="slidenum">
              <a:rPr lang="en-US" altLang="zh-CN"/>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41739B2C-581C-4B16-AF53-F65C2414AC7C}" type="slidenum">
              <a:rPr lang="en-US" altLang="zh-CN"/>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023D1C0-E360-40D7-A379-A5813AC9C33F}"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F1D72287-E29A-463A-8CD7-D638859C8047}"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81F2BAD0-01E4-4EEF-A581-89DB71933F17}"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19593946-0715-4222-867F-FE9BE97A23D9}"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DB1C5CC1-2BDF-4F40-A6D8-E49BF57106F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85BFD731-1748-4E38-89BE-17DAE61B38D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ea typeface="幼圆" pitchFamily="49" charset="-122"/>
              </a:defRPr>
            </a:lvl1pPr>
          </a:lstStyle>
          <a:p>
            <a:pPr>
              <a:defRPr/>
            </a:pP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ea typeface="幼圆" pitchFamily="49" charset="-122"/>
              </a:defRPr>
            </a:lvl1pPr>
          </a:lstStyle>
          <a:p>
            <a:pPr>
              <a:defRPr/>
            </a:pPr>
            <a:endParaRPr lang="en-US" altLang="zh-CN"/>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ea typeface="幼圆" pitchFamily="49" charset="-122"/>
              </a:defRPr>
            </a:lvl1pPr>
          </a:lstStyle>
          <a:p>
            <a:pPr>
              <a:defRPr/>
            </a:pPr>
            <a:fld id="{266363B9-EF31-4CA4-BFC6-37D592D92915}"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1"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42" r:id="rId16"/>
    <p:sldLayoutId id="2147483757"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A023D1C0-E360-40D7-A379-A5813AC9C33F}" type="slidenum">
              <a:rPr lang="en-US" altLang="zh-CN" smtClean="0"/>
              <a:pPr>
                <a:defRPr/>
              </a:pPr>
              <a:t>1</a:t>
            </a:fld>
            <a:endParaRPr lang="en-US" altLang="zh-CN"/>
          </a:p>
        </p:txBody>
      </p:sp>
      <p:sp>
        <p:nvSpPr>
          <p:cNvPr id="5" name="标题 1"/>
          <p:cNvSpPr txBox="1">
            <a:spLocks/>
          </p:cNvSpPr>
          <p:nvPr/>
        </p:nvSpPr>
        <p:spPr bwMode="auto">
          <a:xfrm>
            <a:off x="714348" y="2786058"/>
            <a:ext cx="7772400" cy="1470025"/>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4400" b="1" i="0" u="none" strike="noStrike" kern="0" cap="none" spc="0" normalizeH="0" baseline="0" noProof="0" dirty="0" smtClean="0">
                <a:ln>
                  <a:noFill/>
                </a:ln>
                <a:solidFill>
                  <a:schemeClr val="tx2"/>
                </a:solidFill>
                <a:effectLst/>
                <a:uLnTx/>
                <a:uFillTx/>
                <a:latin typeface="+mj-lt"/>
                <a:ea typeface="创艺简粗黑" pitchFamily="2" charset="-122"/>
                <a:cs typeface="+mj-cs"/>
              </a:rPr>
              <a:t>北京大学学生保险介绍</a:t>
            </a: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a:xfrm>
            <a:off x="467544" y="1709936"/>
            <a:ext cx="8229600" cy="1143000"/>
          </a:xfrm>
        </p:spPr>
        <p:txBody>
          <a:bodyPr/>
          <a:lstStyle/>
          <a:p>
            <a:r>
              <a:rPr lang="en-US" altLang="zh-CN" sz="3200" dirty="0"/>
              <a:t>3</a:t>
            </a:r>
            <a:r>
              <a:rPr lang="en-US" altLang="zh-CN" sz="3200" dirty="0" smtClean="0"/>
              <a:t>.</a:t>
            </a:r>
            <a:r>
              <a:rPr lang="zh-CN" altLang="en-US" sz="3200" dirty="0" smtClean="0"/>
              <a:t>理赔程序</a:t>
            </a:r>
            <a:r>
              <a:rPr lang="en-US" altLang="zh-CN" sz="3200" dirty="0" smtClean="0"/>
              <a:t>—</a:t>
            </a:r>
            <a:r>
              <a:rPr lang="zh-CN" altLang="en-US" sz="3200" dirty="0"/>
              <a:t>（</a:t>
            </a:r>
            <a:r>
              <a:rPr lang="en-US" altLang="zh-CN" sz="3200" dirty="0"/>
              <a:t>2</a:t>
            </a:r>
            <a:r>
              <a:rPr lang="zh-CN" altLang="en-US" sz="3200" dirty="0"/>
              <a:t>）重大疾病</a:t>
            </a:r>
            <a:endParaRPr lang="zh-CN" altLang="en-US" sz="3200" dirty="0" smtClean="0"/>
          </a:p>
        </p:txBody>
      </p:sp>
      <p:sp>
        <p:nvSpPr>
          <p:cNvPr id="45059" name="内容占位符 2"/>
          <p:cNvSpPr>
            <a:spLocks noGrp="1"/>
          </p:cNvSpPr>
          <p:nvPr>
            <p:ph idx="1"/>
          </p:nvPr>
        </p:nvSpPr>
        <p:spPr>
          <a:xfrm>
            <a:off x="457200" y="2896344"/>
            <a:ext cx="8229600" cy="2836912"/>
          </a:xfrm>
        </p:spPr>
        <p:txBody>
          <a:bodyPr/>
          <a:lstStyle/>
          <a:p>
            <a:pPr>
              <a:lnSpc>
                <a:spcPct val="150000"/>
              </a:lnSpc>
              <a:buFont typeface="Wingdings" pitchFamily="2" charset="2"/>
              <a:buChar char="ü"/>
            </a:pPr>
            <a:r>
              <a:rPr lang="zh-CN" altLang="en-US" sz="2400" b="0" dirty="0" smtClean="0">
                <a:latin typeface="微软雅黑" pitchFamily="34" charset="-122"/>
                <a:ea typeface="微软雅黑" pitchFamily="34" charset="-122"/>
              </a:rPr>
              <a:t>重大疾病保险金的申领需准备</a:t>
            </a:r>
            <a:r>
              <a:rPr lang="zh-CN" altLang="en-US" sz="2000" b="0" dirty="0" smtClean="0">
                <a:latin typeface="幼圆" pitchFamily="49" charset="-122"/>
                <a:ea typeface="幼圆" pitchFamily="49" charset="-122"/>
              </a:rPr>
              <a:t>：</a:t>
            </a:r>
            <a:endParaRPr lang="en-US" altLang="zh-CN" sz="2000" b="0" dirty="0" smtClean="0">
              <a:latin typeface="幼圆" pitchFamily="49" charset="-122"/>
              <a:ea typeface="幼圆" pitchFamily="49" charset="-122"/>
            </a:endParaRPr>
          </a:p>
          <a:p>
            <a:pPr hangingPunct="1">
              <a:lnSpc>
                <a:spcPct val="150000"/>
              </a:lnSpc>
              <a:buFont typeface="Wingdings" pitchFamily="2" charset="2"/>
              <a:buNone/>
            </a:pPr>
            <a:r>
              <a:rPr lang="zh-CN" altLang="en-US" sz="2000" b="0" dirty="0" smtClean="0">
                <a:latin typeface="幼圆" pitchFamily="49" charset="-122"/>
                <a:ea typeface="幼圆" pitchFamily="49" charset="-122"/>
              </a:rPr>
              <a:t>① 理赔申请</a:t>
            </a:r>
          </a:p>
          <a:p>
            <a:pPr hangingPunct="1">
              <a:lnSpc>
                <a:spcPct val="150000"/>
              </a:lnSpc>
              <a:buFont typeface="Wingdings" pitchFamily="2" charset="2"/>
              <a:buNone/>
            </a:pPr>
            <a:r>
              <a:rPr lang="zh-CN" altLang="en-US" sz="2000" dirty="0" smtClean="0">
                <a:latin typeface="幼圆" pitchFamily="49" charset="-122"/>
                <a:ea typeface="幼圆" pitchFamily="49" charset="-122"/>
              </a:rPr>
              <a:t>② </a:t>
            </a:r>
            <a:r>
              <a:rPr lang="zh-CN" altLang="en-US" sz="2000" b="0" dirty="0" smtClean="0">
                <a:latin typeface="幼圆" pitchFamily="49" charset="-122"/>
                <a:ea typeface="幼圆" pitchFamily="49" charset="-122"/>
              </a:rPr>
              <a:t>学生证、身份证及银行卡复印件；</a:t>
            </a:r>
          </a:p>
          <a:p>
            <a:pPr hangingPunct="1">
              <a:lnSpc>
                <a:spcPct val="150000"/>
              </a:lnSpc>
              <a:buFont typeface="Wingdings" pitchFamily="2" charset="2"/>
              <a:buNone/>
            </a:pPr>
            <a:r>
              <a:rPr lang="zh-CN" altLang="en-US" sz="2000" dirty="0">
                <a:latin typeface="幼圆" pitchFamily="49" charset="-122"/>
                <a:ea typeface="幼圆" pitchFamily="49" charset="-122"/>
              </a:rPr>
              <a:t>③由医疗机构</a:t>
            </a:r>
            <a:r>
              <a:rPr lang="zh-CN" altLang="en-US" sz="2000" dirty="0" smtClean="0">
                <a:latin typeface="幼圆" pitchFamily="49" charset="-122"/>
                <a:ea typeface="幼圆" pitchFamily="49" charset="-122"/>
              </a:rPr>
              <a:t>出具的</a:t>
            </a:r>
            <a:r>
              <a:rPr lang="zh-CN" altLang="en-US" sz="2000" b="0" dirty="0" smtClean="0">
                <a:latin typeface="幼圆" pitchFamily="49" charset="-122"/>
                <a:ea typeface="幼圆" pitchFamily="49" charset="-122"/>
              </a:rPr>
              <a:t>病历、病理、血液或淋巴检验报告</a:t>
            </a:r>
            <a:endParaRPr lang="en-US" altLang="zh-CN" sz="2000" b="0" dirty="0" smtClean="0">
              <a:latin typeface="幼圆" pitchFamily="49" charset="-122"/>
              <a:ea typeface="幼圆" pitchFamily="49" charset="-122"/>
            </a:endParaRPr>
          </a:p>
          <a:p>
            <a:pPr hangingPunct="1">
              <a:lnSpc>
                <a:spcPct val="150000"/>
              </a:lnSpc>
              <a:buFont typeface="Wingdings" pitchFamily="2" charset="2"/>
              <a:buNone/>
            </a:pPr>
            <a:r>
              <a:rPr lang="zh-CN" altLang="en-US" sz="2000" dirty="0">
                <a:latin typeface="幼圆" pitchFamily="49" charset="-122"/>
                <a:ea typeface="幼圆" pitchFamily="49" charset="-122"/>
              </a:rPr>
              <a:t>④ </a:t>
            </a:r>
            <a:r>
              <a:rPr lang="zh-CN" altLang="en-US" sz="2000" b="0" dirty="0" smtClean="0">
                <a:latin typeface="幼圆" pitchFamily="49" charset="-122"/>
                <a:ea typeface="幼圆" pitchFamily="49" charset="-122"/>
              </a:rPr>
              <a:t>认为必要的与确认保险事故的性质、原因等有关的其它证明和资料。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heel(1)">
                                      <p:cBhvr>
                                        <p:cTn id="7" dur="2000"/>
                                        <p:tgtEl>
                                          <p:spTgt spid="45059">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45059">
                                            <p:txEl>
                                              <p:pRg st="1" end="1"/>
                                            </p:txEl>
                                          </p:spTgt>
                                        </p:tgtEl>
                                        <p:attrNameLst>
                                          <p:attrName>style.visibility</p:attrName>
                                        </p:attrNameLst>
                                      </p:cBhvr>
                                      <p:to>
                                        <p:strVal val="visible"/>
                                      </p:to>
                                    </p:set>
                                    <p:animEffect transition="in" filter="wheel(1)">
                                      <p:cBhvr>
                                        <p:cTn id="10" dur="2000"/>
                                        <p:tgtEl>
                                          <p:spTgt spid="45059">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Effect transition="in" filter="wheel(1)">
                                      <p:cBhvr>
                                        <p:cTn id="13" dur="2000"/>
                                        <p:tgtEl>
                                          <p:spTgt spid="45059">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45059">
                                            <p:txEl>
                                              <p:pRg st="3" end="3"/>
                                            </p:txEl>
                                          </p:spTgt>
                                        </p:tgtEl>
                                        <p:attrNameLst>
                                          <p:attrName>style.visibility</p:attrName>
                                        </p:attrNameLst>
                                      </p:cBhvr>
                                      <p:to>
                                        <p:strVal val="visible"/>
                                      </p:to>
                                    </p:set>
                                    <p:animEffect transition="in" filter="wheel(1)">
                                      <p:cBhvr>
                                        <p:cTn id="16" dur="2000"/>
                                        <p:tgtEl>
                                          <p:spTgt spid="45059">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Effect transition="in" filter="wheel(1)">
                                      <p:cBhvr>
                                        <p:cTn id="19" dur="20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340768"/>
            <a:ext cx="8229600" cy="576064"/>
          </a:xfrm>
        </p:spPr>
        <p:txBody>
          <a:bodyPr/>
          <a:lstStyle/>
          <a:p>
            <a:r>
              <a:rPr lang="en-US" altLang="zh-CN" sz="3200" dirty="0"/>
              <a:t>3.</a:t>
            </a:r>
            <a:r>
              <a:rPr lang="zh-CN" altLang="en-US" sz="3200" dirty="0"/>
              <a:t>理赔程序</a:t>
            </a:r>
            <a:r>
              <a:rPr lang="en-US" altLang="zh-CN" sz="3200" dirty="0"/>
              <a:t>—</a:t>
            </a:r>
            <a:r>
              <a:rPr lang="zh-CN" altLang="en-US" sz="3200" dirty="0"/>
              <a:t>（</a:t>
            </a:r>
            <a:r>
              <a:rPr lang="en-US" altLang="zh-CN" sz="3200" dirty="0"/>
              <a:t>2</a:t>
            </a:r>
            <a:r>
              <a:rPr lang="zh-CN" altLang="en-US" sz="3200" dirty="0"/>
              <a:t>）重大</a:t>
            </a:r>
            <a:r>
              <a:rPr lang="zh-CN" altLang="en-US" sz="3200" dirty="0" smtClean="0"/>
              <a:t>疾病</a:t>
            </a:r>
            <a:endParaRPr lang="zh-CN" altLang="en-US" sz="3200"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399662165"/>
              </p:ext>
            </p:extLst>
          </p:nvPr>
        </p:nvGraphicFramePr>
        <p:xfrm>
          <a:off x="755576" y="2688301"/>
          <a:ext cx="7128792" cy="3837043"/>
        </p:xfrm>
        <a:graphic>
          <a:graphicData uri="http://schemas.openxmlformats.org/drawingml/2006/table">
            <a:tbl>
              <a:tblPr firstRow="1" firstCol="1" bandRow="1"/>
              <a:tblGrid>
                <a:gridCol w="1098106"/>
                <a:gridCol w="1096559"/>
                <a:gridCol w="1752791"/>
                <a:gridCol w="3181336"/>
              </a:tblGrid>
              <a:tr h="545203">
                <a:tc>
                  <a:txBody>
                    <a:bodyPr/>
                    <a:lstStyle/>
                    <a:p>
                      <a:pPr algn="just">
                        <a:spcAft>
                          <a:spcPts val="0"/>
                        </a:spcAft>
                      </a:pPr>
                      <a:r>
                        <a:rPr lang="zh-CN" sz="1800" kern="100" dirty="0">
                          <a:effectLst/>
                          <a:latin typeface="幼圆" panose="02010509060101010101" pitchFamily="49" charset="-122"/>
                          <a:ea typeface="幼圆" panose="02010509060101010101" pitchFamily="49" charset="-122"/>
                        </a:rPr>
                        <a:t>恶性肿瘤</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100" dirty="0">
                          <a:effectLst/>
                          <a:latin typeface="幼圆" panose="02010509060101010101" pitchFamily="49" charset="-122"/>
                          <a:ea typeface="幼圆" panose="02010509060101010101" pitchFamily="49" charset="-122"/>
                        </a:rPr>
                        <a:t>急性心肌梗塞</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冠状动脉搭桥术</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重大器官移植术或造血干细胞移植术</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脑中风后遗症</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多个肢体缺失</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急性或亚急性重症肝炎</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终末期肾病（或称慢性肾功能衰竭尿毒症期）</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良性脑肿瘤</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深度昏迷</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心脏瓣膜手术</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脑炎后遗症或脑膜炎后遗症</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瘫痪</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双目失明</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双耳失聪</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慢性肝功能衰竭失代偿期</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语言能力丧失</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严重帕金森病</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严重阿尔茨海默病</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严重原发性肺动脉高压</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严重Ⅲ度烧伤</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严重脑损伤</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严重运动神经元病</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800" kern="0" dirty="0">
                          <a:effectLst/>
                          <a:latin typeface="幼圆" panose="02010509060101010101" pitchFamily="49" charset="-122"/>
                          <a:ea typeface="幼圆" panose="02010509060101010101" pitchFamily="49" charset="-122"/>
                          <a:cs typeface="宋体"/>
                        </a:rPr>
                        <a:t>重型再生障碍性贫血</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203">
                <a:tc>
                  <a:txBody>
                    <a:bodyPr/>
                    <a:lstStyle/>
                    <a:p>
                      <a:pPr algn="just">
                        <a:spcAft>
                          <a:spcPts val="0"/>
                        </a:spcAft>
                      </a:pPr>
                      <a:r>
                        <a:rPr lang="zh-CN" sz="1800" kern="0">
                          <a:effectLst/>
                          <a:latin typeface="幼圆" panose="02010509060101010101" pitchFamily="49" charset="-122"/>
                          <a:ea typeface="幼圆" panose="02010509060101010101" pitchFamily="49" charset="-122"/>
                          <a:cs typeface="宋体"/>
                        </a:rPr>
                        <a:t>主动脉手术</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幼圆" panose="02010509060101010101" pitchFamily="49" charset="-122"/>
                          <a:ea typeface="幼圆" panose="02010509060101010101" pitchFamily="49" charset="-122"/>
                        </a:rPr>
                        <a:t> </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幼圆" panose="02010509060101010101" pitchFamily="49" charset="-122"/>
                          <a:ea typeface="幼圆" panose="02010509060101010101" pitchFamily="49" charset="-122"/>
                        </a:rPr>
                        <a:t> </a:t>
                      </a:r>
                      <a:endParaRPr lang="zh-CN" sz="1800" kern="10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幼圆" panose="02010509060101010101" pitchFamily="49" charset="-122"/>
                          <a:ea typeface="幼圆" panose="02010509060101010101" pitchFamily="49" charset="-122"/>
                        </a:rPr>
                        <a:t> </a:t>
                      </a:r>
                      <a:endParaRPr lang="zh-CN" sz="1800" kern="100" dirty="0">
                        <a:effectLst/>
                        <a:latin typeface="幼圆" panose="02010509060101010101" pitchFamily="49" charset="-122"/>
                        <a:ea typeface="幼圆" panose="02010509060101010101" pitchFamily="49"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755576" y="1943254"/>
            <a:ext cx="4464496" cy="523220"/>
          </a:xfrm>
          <a:prstGeom prst="rect">
            <a:avLst/>
          </a:prstGeom>
          <a:noFill/>
        </p:spPr>
        <p:txBody>
          <a:bodyPr wrap="square" rtlCol="0">
            <a:spAutoFit/>
          </a:bodyPr>
          <a:lstStyle/>
          <a:p>
            <a:r>
              <a:rPr lang="zh-CN" altLang="en-US" sz="2800" b="1" dirty="0" smtClean="0">
                <a:latin typeface="幼圆" panose="02010509060101010101" pitchFamily="49" charset="-122"/>
                <a:ea typeface="幼圆" panose="02010509060101010101" pitchFamily="49" charset="-122"/>
              </a:rPr>
              <a:t>保险覆盖的重大疾病包括：</a:t>
            </a:r>
            <a:endParaRPr lang="zh-CN" altLang="en-US" sz="2800" b="1" dirty="0">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320350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ChangeArrowheads="1"/>
          </p:cNvSpPr>
          <p:nvPr/>
        </p:nvSpPr>
        <p:spPr bwMode="auto">
          <a:xfrm>
            <a:off x="1143000" y="3212976"/>
            <a:ext cx="2133600" cy="457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r>
              <a:rPr lang="zh-CN" altLang="en-US" sz="2000" dirty="0" smtClean="0">
                <a:solidFill>
                  <a:schemeClr val="tx1"/>
                </a:solidFill>
                <a:latin typeface="华文新魏" pitchFamily="2" charset="-122"/>
                <a:ea typeface="华文新魏" pitchFamily="2" charset="-122"/>
              </a:rPr>
              <a:t>填写</a:t>
            </a:r>
            <a:r>
              <a:rPr lang="zh-CN" altLang="en-US" sz="2000" dirty="0">
                <a:solidFill>
                  <a:schemeClr val="tx1"/>
                </a:solidFill>
                <a:latin typeface="华文新魏" pitchFamily="2" charset="-122"/>
                <a:ea typeface="华文新魏" pitchFamily="2" charset="-122"/>
              </a:rPr>
              <a:t>申请</a:t>
            </a:r>
          </a:p>
        </p:txBody>
      </p:sp>
      <p:sp>
        <p:nvSpPr>
          <p:cNvPr id="5" name="Rectangle 19"/>
          <p:cNvSpPr>
            <a:spLocks noChangeArrowheads="1"/>
          </p:cNvSpPr>
          <p:nvPr/>
        </p:nvSpPr>
        <p:spPr bwMode="auto">
          <a:xfrm>
            <a:off x="4648200" y="4864224"/>
            <a:ext cx="2819400" cy="6318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r>
              <a:rPr lang="zh-CN" altLang="en-US" sz="2000">
                <a:solidFill>
                  <a:schemeClr val="tx1"/>
                </a:solidFill>
                <a:latin typeface="华文新魏" pitchFamily="2" charset="-122"/>
                <a:ea typeface="华文新魏" pitchFamily="2" charset="-122"/>
              </a:rPr>
              <a:t>学生工作部向保险公司</a:t>
            </a:r>
          </a:p>
          <a:p>
            <a:pPr>
              <a:defRPr/>
            </a:pPr>
            <a:r>
              <a:rPr lang="zh-CN" altLang="en-US" sz="2000">
                <a:solidFill>
                  <a:schemeClr val="tx1"/>
                </a:solidFill>
                <a:latin typeface="华文新魏" pitchFamily="2" charset="-122"/>
                <a:ea typeface="华文新魏" pitchFamily="2" charset="-122"/>
              </a:rPr>
              <a:t>提交申请和材料</a:t>
            </a:r>
            <a:r>
              <a:rPr lang="zh-CN" altLang="en-US">
                <a:solidFill>
                  <a:schemeClr val="tx1"/>
                </a:solidFill>
                <a:latin typeface="华文新魏" pitchFamily="2" charset="-122"/>
                <a:ea typeface="华文新魏" pitchFamily="2" charset="-122"/>
              </a:rPr>
              <a:t> </a:t>
            </a:r>
          </a:p>
        </p:txBody>
      </p:sp>
      <p:sp>
        <p:nvSpPr>
          <p:cNvPr id="6" name="Line 25"/>
          <p:cNvSpPr>
            <a:spLocks noChangeShapeType="1"/>
          </p:cNvSpPr>
          <p:nvPr/>
        </p:nvSpPr>
        <p:spPr bwMode="auto">
          <a:xfrm flipH="1">
            <a:off x="3810000" y="5169024"/>
            <a:ext cx="762000" cy="0"/>
          </a:xfrm>
          <a:prstGeom prst="line">
            <a:avLst/>
          </a:prstGeom>
          <a:ln>
            <a:headEnd/>
            <a:tailEnd type="arrow" w="med" len="med"/>
          </a:ln>
        </p:spPr>
        <p:style>
          <a:lnRef idx="2">
            <a:schemeClr val="accent1"/>
          </a:lnRef>
          <a:fillRef idx="1">
            <a:schemeClr val="lt1"/>
          </a:fillRef>
          <a:effectRef idx="0">
            <a:schemeClr val="accent1"/>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7" name="Text Box 28"/>
          <p:cNvSpPr txBox="1">
            <a:spLocks noChangeArrowheads="1"/>
          </p:cNvSpPr>
          <p:nvPr/>
        </p:nvSpPr>
        <p:spPr bwMode="auto">
          <a:xfrm>
            <a:off x="4648200" y="3212976"/>
            <a:ext cx="2819400" cy="4007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lIns="92075" tIns="46038" rIns="92075" bIns="46038">
            <a:spAutoFit/>
          </a:bodyPr>
          <a:lstStyle/>
          <a:p>
            <a:pPr>
              <a:spcBef>
                <a:spcPct val="50000"/>
              </a:spcBef>
              <a:defRPr/>
            </a:pPr>
            <a:r>
              <a:rPr lang="zh-CN" altLang="en-US" sz="2000" dirty="0">
                <a:solidFill>
                  <a:schemeClr val="tx1"/>
                </a:solidFill>
                <a:latin typeface="华文新魏" pitchFamily="2" charset="-122"/>
                <a:ea typeface="华文新魏" pitchFamily="2" charset="-122"/>
              </a:rPr>
              <a:t>准备和提交相关</a:t>
            </a:r>
            <a:r>
              <a:rPr lang="zh-CN" altLang="en-US" sz="2000" dirty="0" smtClean="0">
                <a:solidFill>
                  <a:schemeClr val="tx1"/>
                </a:solidFill>
                <a:latin typeface="华文新魏" pitchFamily="2" charset="-122"/>
                <a:ea typeface="华文新魏" pitchFamily="2" charset="-122"/>
              </a:rPr>
              <a:t>材料</a:t>
            </a:r>
            <a:endParaRPr lang="zh-CN" altLang="en-US" sz="2000" dirty="0">
              <a:solidFill>
                <a:schemeClr val="tx1"/>
              </a:solidFill>
              <a:latin typeface="华文新魏" pitchFamily="2" charset="-122"/>
              <a:ea typeface="华文新魏" pitchFamily="2" charset="-122"/>
            </a:endParaRPr>
          </a:p>
        </p:txBody>
      </p:sp>
      <p:sp>
        <p:nvSpPr>
          <p:cNvPr id="8" name="Line 29"/>
          <p:cNvSpPr>
            <a:spLocks noChangeShapeType="1"/>
          </p:cNvSpPr>
          <p:nvPr/>
        </p:nvSpPr>
        <p:spPr bwMode="auto">
          <a:xfrm flipV="1">
            <a:off x="3276600" y="3413352"/>
            <a:ext cx="1371600" cy="28224"/>
          </a:xfrm>
          <a:prstGeom prst="line">
            <a:avLst/>
          </a:prstGeom>
          <a:ln>
            <a:headEnd/>
            <a:tailEnd type="arrow" w="med" len="med"/>
          </a:ln>
        </p:spPr>
        <p:style>
          <a:lnRef idx="2">
            <a:schemeClr val="accent1"/>
          </a:lnRef>
          <a:fillRef idx="1">
            <a:schemeClr val="lt1"/>
          </a:fillRef>
          <a:effectRef idx="0">
            <a:schemeClr val="accent1"/>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9" name="Line 30"/>
          <p:cNvSpPr>
            <a:spLocks noChangeShapeType="1"/>
          </p:cNvSpPr>
          <p:nvPr/>
        </p:nvSpPr>
        <p:spPr bwMode="auto">
          <a:xfrm>
            <a:off x="6248400" y="3645024"/>
            <a:ext cx="0" cy="1219200"/>
          </a:xfrm>
          <a:prstGeom prst="line">
            <a:avLst/>
          </a:prstGeom>
          <a:ln>
            <a:headEnd/>
            <a:tailEnd type="arrow" w="med" len="med"/>
          </a:ln>
        </p:spPr>
        <p:style>
          <a:lnRef idx="2">
            <a:schemeClr val="accent1"/>
          </a:lnRef>
          <a:fillRef idx="1">
            <a:schemeClr val="lt1"/>
          </a:fillRef>
          <a:effectRef idx="0">
            <a:schemeClr val="accent1"/>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10" name="Text Box 31"/>
          <p:cNvSpPr txBox="1">
            <a:spLocks noChangeArrowheads="1"/>
          </p:cNvSpPr>
          <p:nvPr/>
        </p:nvSpPr>
        <p:spPr bwMode="auto">
          <a:xfrm>
            <a:off x="914400" y="4559424"/>
            <a:ext cx="2895600" cy="1016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2075" tIns="46038" rIns="92075" bIns="46038">
            <a:spAutoFit/>
          </a:bodyPr>
          <a:lstStyle/>
          <a:p>
            <a:pPr>
              <a:spcBef>
                <a:spcPct val="50000"/>
              </a:spcBef>
              <a:defRPr/>
            </a:pPr>
            <a:r>
              <a:rPr lang="zh-CN" altLang="en-US" sz="2000" dirty="0">
                <a:solidFill>
                  <a:schemeClr val="tx1"/>
                </a:solidFill>
                <a:latin typeface="华文新魏" pitchFamily="2" charset="-122"/>
                <a:ea typeface="华文新魏" pitchFamily="2" charset="-122"/>
              </a:rPr>
              <a:t>保险公司</a:t>
            </a:r>
            <a:r>
              <a:rPr lang="zh-CN" altLang="en-US" sz="2000" dirty="0" smtClean="0">
                <a:solidFill>
                  <a:schemeClr val="tx1"/>
                </a:solidFill>
                <a:latin typeface="华文新魏" pitchFamily="2" charset="-122"/>
                <a:ea typeface="华文新魏" pitchFamily="2" charset="-122"/>
              </a:rPr>
              <a:t>运营部开始</a:t>
            </a:r>
            <a:r>
              <a:rPr lang="zh-CN" altLang="en-US" sz="2000" dirty="0">
                <a:solidFill>
                  <a:schemeClr val="tx1"/>
                </a:solidFill>
                <a:latin typeface="华文新魏" pitchFamily="2" charset="-122"/>
                <a:ea typeface="华文新魏" pitchFamily="2" charset="-122"/>
              </a:rPr>
              <a:t>理赔调查。如调查属实，则进行20万元死亡赔偿。 </a:t>
            </a:r>
          </a:p>
        </p:txBody>
      </p:sp>
      <p:sp>
        <p:nvSpPr>
          <p:cNvPr id="11" name="标题 1"/>
          <p:cNvSpPr txBox="1">
            <a:spLocks/>
          </p:cNvSpPr>
          <p:nvPr/>
        </p:nvSpPr>
        <p:spPr>
          <a:xfrm>
            <a:off x="467544" y="1709936"/>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200" kern="0" dirty="0"/>
              <a:t>3</a:t>
            </a:r>
            <a:r>
              <a:rPr lang="en-US" altLang="zh-CN" sz="3200" kern="0" dirty="0" smtClean="0"/>
              <a:t>.</a:t>
            </a:r>
            <a:r>
              <a:rPr lang="zh-CN" altLang="en-US" sz="3200" kern="0" dirty="0" smtClean="0"/>
              <a:t>理赔程序</a:t>
            </a:r>
            <a:r>
              <a:rPr lang="en-US" altLang="zh-CN" sz="3200" kern="0" dirty="0" smtClean="0"/>
              <a:t>—</a:t>
            </a:r>
            <a:r>
              <a:rPr lang="zh-CN" altLang="en-US" sz="3200" kern="0" dirty="0"/>
              <a:t> </a:t>
            </a:r>
            <a:r>
              <a:rPr lang="en-US" altLang="zh-CN" sz="3200" kern="0" dirty="0"/>
              <a:t>(3)</a:t>
            </a:r>
            <a:r>
              <a:rPr lang="zh-CN" altLang="en-US" sz="3200" kern="0" dirty="0" smtClean="0"/>
              <a:t>意外或疾病身故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Righ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downRight)">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7" grpId="0" animBg="1" autoUpdateAnimBg="0"/>
      <p:bldP spid="1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p:txBody>
          <a:bodyPr/>
          <a:lstStyle/>
          <a:p>
            <a:pPr>
              <a:buFont typeface="Wingdings" pitchFamily="2" charset="2"/>
              <a:buChar char="ü"/>
              <a:defRPr/>
            </a:pPr>
            <a:r>
              <a:rPr lang="zh-CN" altLang="en-US" sz="2400" dirty="0">
                <a:latin typeface="+mj-ea"/>
                <a:ea typeface="+mj-ea"/>
              </a:rPr>
              <a:t>寿险</a:t>
            </a:r>
            <a:r>
              <a:rPr lang="zh-CN" altLang="en-US" sz="2400" dirty="0" smtClean="0">
                <a:latin typeface="+mj-ea"/>
                <a:ea typeface="+mj-ea"/>
              </a:rPr>
              <a:t>赔付需提交的材料：</a:t>
            </a:r>
            <a:endParaRPr lang="en-US" altLang="zh-CN" sz="2400" dirty="0" smtClean="0">
              <a:latin typeface="+mj-ea"/>
              <a:ea typeface="+mj-ea"/>
            </a:endParaRPr>
          </a:p>
          <a:p>
            <a:pPr>
              <a:buFont typeface="Wingdings" panose="05000000000000000000" pitchFamily="2" charset="2"/>
              <a:buChar char="Ø"/>
              <a:defRPr/>
            </a:pPr>
            <a:r>
              <a:rPr lang="en-US" altLang="zh-CN" sz="1600" dirty="0">
                <a:latin typeface="+mj-ea"/>
                <a:ea typeface="+mj-ea"/>
              </a:rPr>
              <a:t>1</a:t>
            </a:r>
            <a:r>
              <a:rPr lang="zh-CN" altLang="en-US" sz="1600" dirty="0">
                <a:latin typeface="+mj-ea"/>
                <a:ea typeface="+mj-ea"/>
              </a:rPr>
              <a:t>．常规理赔申请书</a:t>
            </a:r>
          </a:p>
          <a:p>
            <a:pPr>
              <a:buFont typeface="Wingdings" panose="05000000000000000000" pitchFamily="2" charset="2"/>
              <a:buChar char="Ø"/>
              <a:defRPr/>
            </a:pPr>
            <a:r>
              <a:rPr lang="en-US" altLang="zh-CN" sz="1600" dirty="0">
                <a:latin typeface="+mj-ea"/>
                <a:ea typeface="+mj-ea"/>
              </a:rPr>
              <a:t>2</a:t>
            </a:r>
            <a:r>
              <a:rPr lang="zh-CN" altLang="en-US" sz="1600" dirty="0">
                <a:latin typeface="+mj-ea"/>
                <a:ea typeface="+mj-ea"/>
              </a:rPr>
              <a:t>．被保险人身份证明（学生证、身份证）   复印件</a:t>
            </a:r>
          </a:p>
          <a:p>
            <a:pPr>
              <a:buFont typeface="Wingdings" panose="05000000000000000000" pitchFamily="2" charset="2"/>
              <a:buChar char="Ø"/>
              <a:defRPr/>
            </a:pPr>
            <a:r>
              <a:rPr lang="en-US" altLang="zh-CN" sz="1600" dirty="0">
                <a:latin typeface="+mj-ea"/>
                <a:ea typeface="+mj-ea"/>
              </a:rPr>
              <a:t>3</a:t>
            </a:r>
            <a:r>
              <a:rPr lang="zh-CN" altLang="en-US" sz="1600" dirty="0">
                <a:latin typeface="+mj-ea"/>
                <a:ea typeface="+mj-ea"/>
              </a:rPr>
              <a:t>．被保险人医学证明死亡书               复印件</a:t>
            </a:r>
          </a:p>
          <a:p>
            <a:pPr>
              <a:buFont typeface="Wingdings" panose="05000000000000000000" pitchFamily="2" charset="2"/>
              <a:buChar char="Ø"/>
              <a:defRPr/>
            </a:pPr>
            <a:r>
              <a:rPr lang="en-US" altLang="zh-CN" sz="1600" dirty="0">
                <a:latin typeface="+mj-ea"/>
                <a:ea typeface="+mj-ea"/>
              </a:rPr>
              <a:t>4</a:t>
            </a:r>
            <a:r>
              <a:rPr lang="zh-CN" altLang="en-US" sz="1600" dirty="0">
                <a:latin typeface="+mj-ea"/>
                <a:ea typeface="+mj-ea"/>
              </a:rPr>
              <a:t>．被保险人户籍注销证明                 复印件</a:t>
            </a:r>
          </a:p>
          <a:p>
            <a:pPr>
              <a:buFont typeface="Wingdings" panose="05000000000000000000" pitchFamily="2" charset="2"/>
              <a:buChar char="Ø"/>
              <a:defRPr/>
            </a:pPr>
            <a:r>
              <a:rPr lang="en-US" altLang="zh-CN" sz="1600" dirty="0">
                <a:latin typeface="+mj-ea"/>
                <a:ea typeface="+mj-ea"/>
              </a:rPr>
              <a:t>5</a:t>
            </a:r>
            <a:r>
              <a:rPr lang="zh-CN" altLang="en-US" sz="1600" dirty="0">
                <a:latin typeface="+mj-ea"/>
                <a:ea typeface="+mj-ea"/>
              </a:rPr>
              <a:t>．被保险人尸体火化证明                 复印件</a:t>
            </a:r>
          </a:p>
          <a:p>
            <a:pPr>
              <a:buFont typeface="Wingdings" panose="05000000000000000000" pitchFamily="2" charset="2"/>
              <a:buChar char="Ø"/>
              <a:defRPr/>
            </a:pPr>
            <a:r>
              <a:rPr lang="en-US" altLang="zh-CN" sz="1600" dirty="0">
                <a:latin typeface="+mj-ea"/>
                <a:ea typeface="+mj-ea"/>
              </a:rPr>
              <a:t>6</a:t>
            </a:r>
            <a:r>
              <a:rPr lang="zh-CN" altLang="en-US" sz="1600" dirty="0">
                <a:latin typeface="+mj-ea"/>
                <a:ea typeface="+mj-ea"/>
              </a:rPr>
              <a:t>．</a:t>
            </a:r>
            <a:r>
              <a:rPr lang="en-US" altLang="zh-CN" sz="1600" dirty="0">
                <a:latin typeface="+mj-ea"/>
                <a:ea typeface="+mj-ea"/>
              </a:rPr>
              <a:t>999</a:t>
            </a:r>
            <a:r>
              <a:rPr lang="zh-CN" altLang="en-US" sz="1600" dirty="0">
                <a:latin typeface="+mj-ea"/>
                <a:ea typeface="+mj-ea"/>
              </a:rPr>
              <a:t>抢救记录                          复印件</a:t>
            </a:r>
          </a:p>
          <a:p>
            <a:pPr>
              <a:buFont typeface="Wingdings" panose="05000000000000000000" pitchFamily="2" charset="2"/>
              <a:buChar char="Ø"/>
              <a:defRPr/>
            </a:pPr>
            <a:r>
              <a:rPr lang="en-US" altLang="zh-CN" sz="1600" dirty="0">
                <a:latin typeface="+mj-ea"/>
                <a:ea typeface="+mj-ea"/>
              </a:rPr>
              <a:t>7</a:t>
            </a:r>
            <a:r>
              <a:rPr lang="zh-CN" altLang="en-US" sz="1600" dirty="0">
                <a:latin typeface="+mj-ea"/>
                <a:ea typeface="+mj-ea"/>
              </a:rPr>
              <a:t>．受益人（父母、配偶）身份证明（身份证、户口本）    </a:t>
            </a:r>
            <a:r>
              <a:rPr lang="zh-CN" altLang="en-US" sz="1600" dirty="0" smtClean="0">
                <a:latin typeface="+mj-ea"/>
                <a:ea typeface="+mj-ea"/>
              </a:rPr>
              <a:t>正</a:t>
            </a:r>
            <a:r>
              <a:rPr lang="zh-CN" altLang="en-US" sz="1600" dirty="0">
                <a:latin typeface="+mj-ea"/>
                <a:ea typeface="+mj-ea"/>
              </a:rPr>
              <a:t>反面全部复印件</a:t>
            </a:r>
          </a:p>
          <a:p>
            <a:pPr>
              <a:buFont typeface="Wingdings" panose="05000000000000000000" pitchFamily="2" charset="2"/>
              <a:buChar char="Ø"/>
              <a:defRPr/>
            </a:pPr>
            <a:r>
              <a:rPr lang="en-US" altLang="zh-CN" sz="1600" dirty="0">
                <a:latin typeface="+mj-ea"/>
                <a:ea typeface="+mj-ea"/>
              </a:rPr>
              <a:t>8</a:t>
            </a:r>
            <a:r>
              <a:rPr lang="zh-CN" altLang="en-US" sz="1600" dirty="0">
                <a:latin typeface="+mj-ea"/>
                <a:ea typeface="+mj-ea"/>
              </a:rPr>
              <a:t>．受益人（父母、配偶）各自的银行存折（邮政储蓄、信用卡除外）帐号信息</a:t>
            </a:r>
          </a:p>
          <a:p>
            <a:pPr marL="0" indent="0">
              <a:buNone/>
              <a:defRPr/>
            </a:pPr>
            <a:r>
              <a:rPr lang="zh-CN" altLang="en-US" sz="1600" dirty="0">
                <a:latin typeface="+mj-ea"/>
                <a:ea typeface="+mj-ea"/>
              </a:rPr>
              <a:t>（</a:t>
            </a:r>
            <a:r>
              <a:rPr lang="en-US" altLang="zh-CN" sz="1600" dirty="0">
                <a:latin typeface="+mj-ea"/>
                <a:ea typeface="+mj-ea"/>
              </a:rPr>
              <a:t>1</a:t>
            </a:r>
            <a:r>
              <a:rPr lang="zh-CN" altLang="en-US" sz="1600" dirty="0">
                <a:latin typeface="+mj-ea"/>
                <a:ea typeface="+mj-ea"/>
              </a:rPr>
              <a:t>）户名、帐号、具体开户行分理处</a:t>
            </a:r>
          </a:p>
          <a:p>
            <a:pPr marL="0" indent="0">
              <a:buNone/>
              <a:defRPr/>
            </a:pPr>
            <a:r>
              <a:rPr lang="zh-CN" altLang="en-US" sz="1600" dirty="0">
                <a:latin typeface="+mj-ea"/>
                <a:ea typeface="+mj-ea"/>
              </a:rPr>
              <a:t>（</a:t>
            </a:r>
            <a:r>
              <a:rPr lang="en-US" altLang="zh-CN" sz="1600" dirty="0">
                <a:latin typeface="+mj-ea"/>
                <a:ea typeface="+mj-ea"/>
              </a:rPr>
              <a:t>2</a:t>
            </a:r>
            <a:r>
              <a:rPr lang="zh-CN" altLang="en-US" sz="1600" dirty="0">
                <a:latin typeface="+mj-ea"/>
                <a:ea typeface="+mj-ea"/>
              </a:rPr>
              <a:t>）各自帐号首页复印件</a:t>
            </a:r>
          </a:p>
          <a:p>
            <a:pPr>
              <a:buFont typeface="Wingdings" panose="05000000000000000000" pitchFamily="2" charset="2"/>
              <a:buChar char="Ø"/>
              <a:defRPr/>
            </a:pPr>
            <a:r>
              <a:rPr lang="en-US" altLang="zh-CN" sz="1600" dirty="0">
                <a:latin typeface="+mj-ea"/>
                <a:ea typeface="+mj-ea"/>
              </a:rPr>
              <a:t>9</a:t>
            </a:r>
            <a:r>
              <a:rPr lang="zh-CN" altLang="en-US" sz="1600" dirty="0">
                <a:latin typeface="+mj-ea"/>
                <a:ea typeface="+mj-ea"/>
              </a:rPr>
              <a:t>．受益人（父母、配偶）与被保险人的关系证明（户籍本、户口转出页）</a:t>
            </a:r>
          </a:p>
          <a:p>
            <a:pPr>
              <a:buFont typeface="Wingdings" panose="05000000000000000000" pitchFamily="2" charset="2"/>
              <a:buChar char="Ø"/>
              <a:defRPr/>
            </a:pPr>
            <a:r>
              <a:rPr lang="en-US" altLang="zh-CN" sz="1600" dirty="0">
                <a:latin typeface="+mj-ea"/>
                <a:ea typeface="+mj-ea"/>
              </a:rPr>
              <a:t>10</a:t>
            </a:r>
            <a:r>
              <a:rPr lang="zh-CN" altLang="en-US" sz="1600" dirty="0">
                <a:latin typeface="+mj-ea"/>
                <a:ea typeface="+mj-ea"/>
              </a:rPr>
              <a:t>．受益人（父母、配偶）各自的联系电话</a:t>
            </a:r>
          </a:p>
          <a:p>
            <a:pPr>
              <a:buFont typeface="Wingdings" panose="05000000000000000000" pitchFamily="2" charset="2"/>
              <a:buChar char="Ø"/>
              <a:defRPr/>
            </a:pPr>
            <a:r>
              <a:rPr lang="en-US" altLang="zh-CN" sz="1600" dirty="0">
                <a:latin typeface="+mj-ea"/>
                <a:ea typeface="+mj-ea"/>
              </a:rPr>
              <a:t>11. </a:t>
            </a:r>
            <a:r>
              <a:rPr lang="zh-CN" altLang="en-US" sz="1600" dirty="0">
                <a:latin typeface="+mj-ea"/>
                <a:ea typeface="+mj-ea"/>
              </a:rPr>
              <a:t>未婚学生的未婚证明（燕园街道办事处</a:t>
            </a:r>
            <a:r>
              <a:rPr lang="zh-CN" altLang="en-US" sz="1600" dirty="0" smtClean="0">
                <a:latin typeface="+mj-ea"/>
                <a:ea typeface="+mj-ea"/>
              </a:rPr>
              <a:t>）</a:t>
            </a:r>
            <a:endParaRPr lang="zh-CN" altLang="en-US" sz="1600" dirty="0">
              <a:latin typeface="+mj-ea"/>
              <a:ea typeface="+mj-ea"/>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p:cNvSpPr>
          <p:nvPr>
            <p:ph type="title"/>
          </p:nvPr>
        </p:nvSpPr>
        <p:spPr>
          <a:xfrm>
            <a:off x="1071538" y="5429264"/>
            <a:ext cx="8229600" cy="1143000"/>
          </a:xfrm>
        </p:spPr>
        <p:txBody>
          <a:bodyPr/>
          <a:lstStyle/>
          <a:p>
            <a:r>
              <a:rPr lang="zh-CN" altLang="en-US" dirty="0" smtClean="0"/>
              <a:t>案例解析</a:t>
            </a:r>
          </a:p>
        </p:txBody>
      </p:sp>
      <p:sp>
        <p:nvSpPr>
          <p:cNvPr id="3" name="内容占位符 2"/>
          <p:cNvSpPr>
            <a:spLocks noGrp="1"/>
          </p:cNvSpPr>
          <p:nvPr>
            <p:ph idx="1"/>
          </p:nvPr>
        </p:nvSpPr>
        <p:spPr>
          <a:xfrm>
            <a:off x="457200" y="1531938"/>
            <a:ext cx="8229600" cy="968375"/>
          </a:xfrm>
        </p:spPr>
        <p:txBody>
          <a:bodyPr/>
          <a:lstStyle/>
          <a:p>
            <a:pPr>
              <a:defRPr/>
            </a:pPr>
            <a:r>
              <a:rPr lang="en-US" altLang="zh-CN" sz="2400" b="1" dirty="0" smtClean="0">
                <a:latin typeface="幼圆" pitchFamily="49" charset="-122"/>
                <a:ea typeface="幼圆" pitchFamily="49" charset="-122"/>
              </a:rPr>
              <a:t>2006</a:t>
            </a:r>
            <a:r>
              <a:rPr lang="zh-CN" altLang="en-US" sz="2400" b="1" dirty="0" smtClean="0">
                <a:latin typeface="幼圆" pitchFamily="49" charset="-122"/>
                <a:ea typeface="幼圆" pitchFamily="49" charset="-122"/>
              </a:rPr>
              <a:t>年，</a:t>
            </a:r>
            <a:r>
              <a:rPr lang="en-US" altLang="zh-CN" sz="2400" b="1" dirty="0" smtClean="0">
                <a:latin typeface="幼圆" pitchFamily="49" charset="-122"/>
                <a:ea typeface="幼圆" pitchFamily="49" charset="-122"/>
              </a:rPr>
              <a:t>xx</a:t>
            </a:r>
            <a:r>
              <a:rPr lang="zh-CN" altLang="en-US" sz="2400" b="1" dirty="0" smtClean="0">
                <a:latin typeface="幼圆" pitchFamily="49" charset="-122"/>
                <a:ea typeface="幼圆" pitchFamily="49" charset="-122"/>
              </a:rPr>
              <a:t>同学轮滑途中，一辆同向行驶的大货车撞上小货车后偏出轨道，撞上</a:t>
            </a:r>
            <a:r>
              <a:rPr lang="en-US" altLang="zh-CN" sz="2400" b="1" dirty="0" smtClean="0">
                <a:latin typeface="幼圆" pitchFamily="49" charset="-122"/>
                <a:ea typeface="幼圆" pitchFamily="49" charset="-122"/>
              </a:rPr>
              <a:t>xx</a:t>
            </a:r>
            <a:r>
              <a:rPr lang="zh-CN" altLang="en-US" sz="2400" b="1" dirty="0" smtClean="0">
                <a:latin typeface="幼圆" pitchFamily="49" charset="-122"/>
                <a:ea typeface="幼圆" pitchFamily="49" charset="-122"/>
              </a:rPr>
              <a:t>，该同学后因抢救无效死亡。</a:t>
            </a:r>
            <a:endParaRPr lang="zh-CN" altLang="en-US" sz="2400" b="1" dirty="0">
              <a:latin typeface="幼圆" pitchFamily="49" charset="-122"/>
              <a:ea typeface="幼圆" pitchFamily="49" charset="-122"/>
            </a:endParaRPr>
          </a:p>
        </p:txBody>
      </p:sp>
      <p:graphicFrame>
        <p:nvGraphicFramePr>
          <p:cNvPr id="4" name="图示 3"/>
          <p:cNvGraphicFramePr/>
          <p:nvPr>
            <p:extLst>
              <p:ext uri="{D42A27DB-BD31-4B8C-83A1-F6EECF244321}">
                <p14:modId xmlns:p14="http://schemas.microsoft.com/office/powerpoint/2010/main" val="1000848974"/>
              </p:ext>
            </p:extLst>
          </p:nvPr>
        </p:nvGraphicFramePr>
        <p:xfrm>
          <a:off x="1214414" y="242886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a:xfrm>
            <a:off x="5089339" y="1397926"/>
            <a:ext cx="4229471" cy="1143000"/>
          </a:xfrm>
        </p:spPr>
        <p:txBody>
          <a:bodyPr/>
          <a:lstStyle/>
          <a:p>
            <a:r>
              <a:rPr lang="en-US" altLang="zh-CN" sz="3200" dirty="0">
                <a:solidFill>
                  <a:schemeClr val="tx1"/>
                </a:solidFill>
              </a:rPr>
              <a:t>4</a:t>
            </a:r>
            <a:r>
              <a:rPr lang="en-US" altLang="zh-CN" sz="3200" dirty="0" smtClean="0">
                <a:solidFill>
                  <a:schemeClr val="tx1"/>
                </a:solidFill>
              </a:rPr>
              <a:t>.</a:t>
            </a:r>
            <a:r>
              <a:rPr lang="zh-CN" altLang="en-US" sz="3200" dirty="0" smtClean="0">
                <a:solidFill>
                  <a:schemeClr val="tx1"/>
                </a:solidFill>
              </a:rPr>
              <a:t>历年保单赔付率</a:t>
            </a:r>
            <a:endParaRPr lang="zh-CN" altLang="en-US" sz="3200" dirty="0">
              <a:solidFill>
                <a:schemeClr val="tx1"/>
              </a:solidFill>
            </a:endParaRPr>
          </a:p>
        </p:txBody>
      </p:sp>
      <p:sp>
        <p:nvSpPr>
          <p:cNvPr id="21" name="AutoShape 3"/>
          <p:cNvSpPr>
            <a:spLocks noChangeArrowheads="1"/>
          </p:cNvSpPr>
          <p:nvPr/>
        </p:nvSpPr>
        <p:spPr bwMode="auto">
          <a:xfrm>
            <a:off x="285750" y="4860925"/>
            <a:ext cx="1689100" cy="549275"/>
          </a:xfrm>
          <a:prstGeom prst="homePlate">
            <a:avLst>
              <a:gd name="adj" fmla="val 12941"/>
            </a:avLst>
          </a:prstGeom>
          <a:solidFill>
            <a:schemeClr val="bg1">
              <a:lumMod val="85000"/>
            </a:schemeClr>
          </a:solidFill>
          <a:ln w="6350">
            <a:noFill/>
            <a:miter lim="800000"/>
            <a:headEnd/>
            <a:tailEnd/>
          </a:ln>
          <a:effectLst>
            <a:outerShdw dist="35921" dir="2700000" algn="ctr" rotWithShape="0">
              <a:schemeClr val="hlink"/>
            </a:outerShdw>
          </a:effectLst>
        </p:spPr>
        <p:txBody>
          <a:bodyPr lIns="0" tIns="0" rIns="0" bIns="0" anchor="ctr">
            <a:spAutoFit/>
          </a:bodyPr>
          <a:lstStyle/>
          <a:p>
            <a:pPr>
              <a:defRPr/>
            </a:pPr>
            <a:endParaRPr lang="zh-CN" altLang="en-US">
              <a:ea typeface="宋体" charset="-122"/>
            </a:endParaRPr>
          </a:p>
        </p:txBody>
      </p:sp>
      <p:sp>
        <p:nvSpPr>
          <p:cNvPr id="40964" name="Text Box 4"/>
          <p:cNvSpPr txBox="1">
            <a:spLocks noChangeArrowheads="1"/>
          </p:cNvSpPr>
          <p:nvPr/>
        </p:nvSpPr>
        <p:spPr bwMode="auto">
          <a:xfrm>
            <a:off x="360363" y="5044687"/>
            <a:ext cx="1490662" cy="276999"/>
          </a:xfrm>
          <a:prstGeom prst="rect">
            <a:avLst/>
          </a:prstGeom>
          <a:solidFill>
            <a:schemeClr val="bg1">
              <a:lumMod val="85000"/>
            </a:schemeClr>
          </a:solidFill>
          <a:ln w="6350">
            <a:noFill/>
            <a:miter lim="800000"/>
            <a:headEnd/>
            <a:tailEnd/>
          </a:ln>
        </p:spPr>
        <p:txBody>
          <a:bodyPr lIns="0" tIns="0" rIns="0" bIns="0" anchor="ctr">
            <a:spAutoFit/>
          </a:bodyPr>
          <a:lstStyle/>
          <a:p>
            <a:pPr algn="ctr" eaLnBrk="0" hangingPunct="0"/>
            <a:r>
              <a:rPr kumimoji="1" lang="en-US" altLang="zh-CN" dirty="0">
                <a:solidFill>
                  <a:srgbClr val="000000"/>
                </a:solidFill>
                <a:latin typeface="华文新魏" pitchFamily="2" charset="-122"/>
                <a:ea typeface="华文新魏" pitchFamily="2" charset="-122"/>
              </a:rPr>
              <a:t>42.86</a:t>
            </a:r>
            <a:r>
              <a:rPr kumimoji="1" lang="en-US" altLang="zh-CN" dirty="0" smtClean="0">
                <a:solidFill>
                  <a:srgbClr val="000000"/>
                </a:solidFill>
                <a:latin typeface="华文新魏" pitchFamily="2" charset="-122"/>
                <a:ea typeface="华文新魏" pitchFamily="2" charset="-122"/>
              </a:rPr>
              <a:t>%</a:t>
            </a:r>
            <a:endParaRPr kumimoji="1" lang="en-US" altLang="zh-CN" dirty="0">
              <a:solidFill>
                <a:srgbClr val="000000"/>
              </a:solidFill>
              <a:latin typeface="华文新魏" pitchFamily="2" charset="-122"/>
              <a:ea typeface="华文新魏" pitchFamily="2" charset="-122"/>
            </a:endParaRPr>
          </a:p>
        </p:txBody>
      </p:sp>
      <p:sp>
        <p:nvSpPr>
          <p:cNvPr id="40965" name="Rectangle 5"/>
          <p:cNvSpPr>
            <a:spLocks noChangeArrowheads="1"/>
          </p:cNvSpPr>
          <p:nvPr/>
        </p:nvSpPr>
        <p:spPr bwMode="auto">
          <a:xfrm>
            <a:off x="384175" y="5527675"/>
            <a:ext cx="1584325" cy="246063"/>
          </a:xfrm>
          <a:prstGeom prst="rect">
            <a:avLst/>
          </a:prstGeom>
          <a:solidFill>
            <a:schemeClr val="bg1">
              <a:lumMod val="85000"/>
            </a:schemeClr>
          </a:solidFill>
          <a:ln w="6350">
            <a:noFill/>
            <a:miter lim="800000"/>
            <a:headEnd/>
            <a:tailEnd/>
          </a:ln>
        </p:spPr>
        <p:txBody>
          <a:bodyPr lIns="0" tIns="0" rIns="0" bIns="0">
            <a:spAutoFit/>
          </a:bodyPr>
          <a:lstStyle/>
          <a:p>
            <a:pPr marL="190500" lvl="1" indent="266700">
              <a:spcBef>
                <a:spcPct val="20000"/>
              </a:spcBef>
              <a:buClr>
                <a:schemeClr val="tx1"/>
              </a:buClr>
              <a:buFont typeface="Arial" charset="0"/>
              <a:buChar char="–"/>
              <a:tabLst>
                <a:tab pos="8521700" algn="r"/>
              </a:tabLst>
            </a:pPr>
            <a:r>
              <a:rPr lang="en-US" altLang="zh-CN" sz="1600" dirty="0" smtClean="0">
                <a:latin typeface="Times New Roman" pitchFamily="18" charset="0"/>
                <a:ea typeface="华文楷体" pitchFamily="2" charset="-122"/>
              </a:rPr>
              <a:t>2009-2010</a:t>
            </a:r>
            <a:endParaRPr lang="zh-CN" altLang="de-DE" sz="1600" dirty="0">
              <a:latin typeface="华文楷体" pitchFamily="2" charset="-122"/>
              <a:ea typeface="华文楷体" pitchFamily="2" charset="-122"/>
            </a:endParaRPr>
          </a:p>
        </p:txBody>
      </p:sp>
      <p:sp>
        <p:nvSpPr>
          <p:cNvPr id="24" name="AutoShape 6"/>
          <p:cNvSpPr>
            <a:spLocks noChangeArrowheads="1"/>
          </p:cNvSpPr>
          <p:nvPr/>
        </p:nvSpPr>
        <p:spPr bwMode="auto">
          <a:xfrm>
            <a:off x="1990725" y="4256088"/>
            <a:ext cx="1690688" cy="549275"/>
          </a:xfrm>
          <a:prstGeom prst="chevron">
            <a:avLst>
              <a:gd name="adj" fmla="val 13167"/>
            </a:avLst>
          </a:prstGeom>
          <a:solidFill>
            <a:schemeClr val="bg1">
              <a:lumMod val="85000"/>
            </a:schemeClr>
          </a:solidFill>
          <a:ln w="6350">
            <a:noFill/>
            <a:miter lim="800000"/>
            <a:headEnd/>
            <a:tailEnd/>
          </a:ln>
          <a:effectLst>
            <a:outerShdw dist="35921" dir="2700000" algn="ctr" rotWithShape="0">
              <a:schemeClr val="hlink"/>
            </a:outerShdw>
          </a:effectLst>
        </p:spPr>
        <p:txBody>
          <a:bodyPr lIns="0" tIns="0" rIns="0" bIns="0" anchor="ctr">
            <a:spAutoFit/>
          </a:bodyPr>
          <a:lstStyle/>
          <a:p>
            <a:pPr>
              <a:defRPr/>
            </a:pPr>
            <a:endParaRPr lang="zh-CN" altLang="en-US">
              <a:ea typeface="宋体" charset="-122"/>
            </a:endParaRPr>
          </a:p>
        </p:txBody>
      </p:sp>
      <p:sp>
        <p:nvSpPr>
          <p:cNvPr id="40967" name="Text Box 7"/>
          <p:cNvSpPr txBox="1">
            <a:spLocks noChangeArrowheads="1"/>
          </p:cNvSpPr>
          <p:nvPr/>
        </p:nvSpPr>
        <p:spPr bwMode="auto">
          <a:xfrm>
            <a:off x="2184400" y="4439850"/>
            <a:ext cx="1349375" cy="276999"/>
          </a:xfrm>
          <a:prstGeom prst="rect">
            <a:avLst/>
          </a:prstGeom>
          <a:solidFill>
            <a:schemeClr val="bg1">
              <a:lumMod val="85000"/>
            </a:schemeClr>
          </a:solidFill>
          <a:ln w="6350">
            <a:noFill/>
            <a:miter lim="800000"/>
            <a:headEnd/>
            <a:tailEnd/>
          </a:ln>
        </p:spPr>
        <p:txBody>
          <a:bodyPr lIns="0" tIns="0" rIns="0" bIns="0" anchor="ctr">
            <a:spAutoFit/>
          </a:bodyPr>
          <a:lstStyle/>
          <a:p>
            <a:pPr algn="ctr" eaLnBrk="0" hangingPunct="0"/>
            <a:r>
              <a:rPr kumimoji="1" lang="en-US" altLang="zh-CN" dirty="0" smtClean="0">
                <a:solidFill>
                  <a:srgbClr val="000000"/>
                </a:solidFill>
                <a:latin typeface="华文新魏" pitchFamily="2" charset="-122"/>
                <a:ea typeface="华文新魏" pitchFamily="2" charset="-122"/>
              </a:rPr>
              <a:t>101.89%</a:t>
            </a:r>
            <a:endParaRPr kumimoji="1" lang="en-US" altLang="zh-CN" dirty="0">
              <a:solidFill>
                <a:srgbClr val="000000"/>
              </a:solidFill>
              <a:latin typeface="华文新魏" pitchFamily="2" charset="-122"/>
              <a:ea typeface="华文新魏" pitchFamily="2" charset="-122"/>
            </a:endParaRPr>
          </a:p>
        </p:txBody>
      </p:sp>
      <p:sp>
        <p:nvSpPr>
          <p:cNvPr id="40968" name="Rectangle 8"/>
          <p:cNvSpPr>
            <a:spLocks noChangeArrowheads="1"/>
          </p:cNvSpPr>
          <p:nvPr/>
        </p:nvSpPr>
        <p:spPr bwMode="auto">
          <a:xfrm>
            <a:off x="2079625" y="4922838"/>
            <a:ext cx="1584325" cy="246062"/>
          </a:xfrm>
          <a:prstGeom prst="rect">
            <a:avLst/>
          </a:prstGeom>
          <a:solidFill>
            <a:schemeClr val="bg1">
              <a:lumMod val="85000"/>
            </a:schemeClr>
          </a:solidFill>
          <a:ln w="6350">
            <a:noFill/>
            <a:miter lim="800000"/>
            <a:headEnd/>
            <a:tailEnd/>
          </a:ln>
        </p:spPr>
        <p:txBody>
          <a:bodyPr lIns="0" tIns="0" rIns="0" bIns="0">
            <a:spAutoFit/>
          </a:bodyPr>
          <a:lstStyle/>
          <a:p>
            <a:pPr marL="190500" lvl="1" indent="266700">
              <a:spcBef>
                <a:spcPct val="20000"/>
              </a:spcBef>
              <a:buClr>
                <a:schemeClr val="tx1"/>
              </a:buClr>
              <a:buFont typeface="Arial" charset="0"/>
              <a:buChar char="–"/>
              <a:tabLst>
                <a:tab pos="8521700" algn="r"/>
              </a:tabLst>
            </a:pPr>
            <a:r>
              <a:rPr lang="en-US" altLang="zh-CN" sz="1600" dirty="0" smtClean="0">
                <a:latin typeface="Times New Roman" pitchFamily="18" charset="0"/>
                <a:ea typeface="华文楷体" pitchFamily="2" charset="-122"/>
              </a:rPr>
              <a:t>2010-2011</a:t>
            </a:r>
            <a:endParaRPr lang="zh-CN" altLang="de-DE" sz="1600" dirty="0">
              <a:latin typeface="华文楷体" pitchFamily="2" charset="-122"/>
              <a:ea typeface="华文楷体" pitchFamily="2" charset="-122"/>
            </a:endParaRPr>
          </a:p>
        </p:txBody>
      </p:sp>
      <p:sp>
        <p:nvSpPr>
          <p:cNvPr id="27" name="AutoShape 9"/>
          <p:cNvSpPr>
            <a:spLocks noChangeArrowheads="1"/>
          </p:cNvSpPr>
          <p:nvPr/>
        </p:nvSpPr>
        <p:spPr bwMode="auto">
          <a:xfrm>
            <a:off x="3698875" y="3649663"/>
            <a:ext cx="1690688" cy="549275"/>
          </a:xfrm>
          <a:prstGeom prst="chevron">
            <a:avLst>
              <a:gd name="adj" fmla="val 13167"/>
            </a:avLst>
          </a:prstGeom>
          <a:solidFill>
            <a:schemeClr val="bg1">
              <a:lumMod val="85000"/>
            </a:schemeClr>
          </a:solidFill>
          <a:ln w="6350">
            <a:noFill/>
            <a:miter lim="800000"/>
            <a:headEnd/>
            <a:tailEnd/>
          </a:ln>
          <a:effectLst>
            <a:outerShdw dist="35921" dir="2700000" algn="ctr" rotWithShape="0">
              <a:schemeClr val="hlink"/>
            </a:outerShdw>
          </a:effectLst>
        </p:spPr>
        <p:txBody>
          <a:bodyPr lIns="0" tIns="0" rIns="0" bIns="0" anchor="ctr">
            <a:spAutoFit/>
          </a:bodyPr>
          <a:lstStyle/>
          <a:p>
            <a:pPr>
              <a:defRPr/>
            </a:pPr>
            <a:endParaRPr lang="zh-CN" altLang="en-US">
              <a:ea typeface="宋体" charset="-122"/>
            </a:endParaRPr>
          </a:p>
        </p:txBody>
      </p:sp>
      <p:sp>
        <p:nvSpPr>
          <p:cNvPr id="40970" name="Text Box 10"/>
          <p:cNvSpPr txBox="1">
            <a:spLocks noChangeArrowheads="1"/>
          </p:cNvSpPr>
          <p:nvPr/>
        </p:nvSpPr>
        <p:spPr bwMode="auto">
          <a:xfrm>
            <a:off x="3892550" y="3833425"/>
            <a:ext cx="1350963" cy="276999"/>
          </a:xfrm>
          <a:prstGeom prst="rect">
            <a:avLst/>
          </a:prstGeom>
          <a:solidFill>
            <a:schemeClr val="bg1">
              <a:lumMod val="85000"/>
            </a:schemeClr>
          </a:solidFill>
          <a:ln w="6350">
            <a:noFill/>
            <a:miter lim="800000"/>
            <a:headEnd/>
            <a:tailEnd/>
          </a:ln>
        </p:spPr>
        <p:txBody>
          <a:bodyPr lIns="0" tIns="0" rIns="0" bIns="0" anchor="ctr">
            <a:spAutoFit/>
          </a:bodyPr>
          <a:lstStyle/>
          <a:p>
            <a:pPr algn="ctr" eaLnBrk="0" hangingPunct="0"/>
            <a:r>
              <a:rPr kumimoji="1" lang="en-US" altLang="zh-CN" dirty="0">
                <a:solidFill>
                  <a:srgbClr val="000000"/>
                </a:solidFill>
                <a:latin typeface="华文新魏" pitchFamily="2" charset="-122"/>
                <a:ea typeface="华文新魏" pitchFamily="2" charset="-122"/>
              </a:rPr>
              <a:t>30.76</a:t>
            </a:r>
            <a:r>
              <a:rPr kumimoji="1" lang="en-US" altLang="zh-CN" dirty="0" smtClean="0">
                <a:solidFill>
                  <a:srgbClr val="000000"/>
                </a:solidFill>
                <a:latin typeface="华文新魏" pitchFamily="2" charset="-122"/>
                <a:ea typeface="华文新魏" pitchFamily="2" charset="-122"/>
              </a:rPr>
              <a:t>%</a:t>
            </a:r>
            <a:endParaRPr kumimoji="1" lang="en-US" altLang="zh-CN" dirty="0">
              <a:solidFill>
                <a:srgbClr val="000000"/>
              </a:solidFill>
              <a:latin typeface="华文新魏" pitchFamily="2" charset="-122"/>
              <a:ea typeface="华文新魏" pitchFamily="2" charset="-122"/>
            </a:endParaRPr>
          </a:p>
        </p:txBody>
      </p:sp>
      <p:sp>
        <p:nvSpPr>
          <p:cNvPr id="40971" name="Rectangle 11"/>
          <p:cNvSpPr>
            <a:spLocks noChangeArrowheads="1"/>
          </p:cNvSpPr>
          <p:nvPr/>
        </p:nvSpPr>
        <p:spPr bwMode="auto">
          <a:xfrm>
            <a:off x="3787775" y="4316413"/>
            <a:ext cx="1584325" cy="246062"/>
          </a:xfrm>
          <a:prstGeom prst="rect">
            <a:avLst/>
          </a:prstGeom>
          <a:solidFill>
            <a:schemeClr val="bg1">
              <a:lumMod val="85000"/>
            </a:schemeClr>
          </a:solidFill>
          <a:ln w="6350">
            <a:noFill/>
            <a:miter lim="800000"/>
            <a:headEnd/>
            <a:tailEnd/>
          </a:ln>
        </p:spPr>
        <p:txBody>
          <a:bodyPr lIns="0" tIns="0" rIns="0" bIns="0">
            <a:spAutoFit/>
          </a:bodyPr>
          <a:lstStyle/>
          <a:p>
            <a:pPr marL="190500" lvl="1" indent="266700">
              <a:spcBef>
                <a:spcPct val="20000"/>
              </a:spcBef>
              <a:buClr>
                <a:schemeClr val="tx1"/>
              </a:buClr>
              <a:buFont typeface="Arial" charset="0"/>
              <a:buChar char="–"/>
              <a:tabLst>
                <a:tab pos="8521700" algn="r"/>
              </a:tabLst>
            </a:pPr>
            <a:r>
              <a:rPr lang="en-US" altLang="zh-CN" sz="1600" dirty="0" smtClean="0">
                <a:latin typeface="Times New Roman" pitchFamily="18" charset="0"/>
                <a:ea typeface="华文楷体" pitchFamily="2" charset="-122"/>
              </a:rPr>
              <a:t>2011-2012</a:t>
            </a:r>
            <a:endParaRPr lang="zh-CN" altLang="de-DE" sz="1600" dirty="0">
              <a:latin typeface="华文楷体" pitchFamily="2" charset="-122"/>
              <a:ea typeface="华文楷体" pitchFamily="2" charset="-122"/>
            </a:endParaRPr>
          </a:p>
        </p:txBody>
      </p:sp>
      <p:sp>
        <p:nvSpPr>
          <p:cNvPr id="30" name="AutoShape 12"/>
          <p:cNvSpPr>
            <a:spLocks noChangeArrowheads="1"/>
          </p:cNvSpPr>
          <p:nvPr/>
        </p:nvSpPr>
        <p:spPr bwMode="auto">
          <a:xfrm>
            <a:off x="5405438" y="3043238"/>
            <a:ext cx="1690687" cy="549275"/>
          </a:xfrm>
          <a:prstGeom prst="chevron">
            <a:avLst>
              <a:gd name="adj" fmla="val 13167"/>
            </a:avLst>
          </a:prstGeom>
          <a:solidFill>
            <a:schemeClr val="bg1">
              <a:lumMod val="85000"/>
            </a:schemeClr>
          </a:solidFill>
          <a:ln w="6350">
            <a:noFill/>
            <a:miter lim="800000"/>
            <a:headEnd/>
            <a:tailEnd/>
          </a:ln>
          <a:effectLst>
            <a:outerShdw dist="35921" dir="2700000" algn="ctr" rotWithShape="0">
              <a:schemeClr val="hlink"/>
            </a:outerShdw>
          </a:effectLst>
        </p:spPr>
        <p:txBody>
          <a:bodyPr lIns="0" tIns="0" rIns="0" bIns="0" anchor="ctr">
            <a:spAutoFit/>
          </a:bodyPr>
          <a:lstStyle/>
          <a:p>
            <a:pPr>
              <a:defRPr/>
            </a:pPr>
            <a:endParaRPr lang="zh-CN" altLang="en-US">
              <a:ea typeface="宋体" charset="-122"/>
            </a:endParaRPr>
          </a:p>
        </p:txBody>
      </p:sp>
      <p:sp>
        <p:nvSpPr>
          <p:cNvPr id="40973" name="Text Box 13"/>
          <p:cNvSpPr txBox="1">
            <a:spLocks noChangeArrowheads="1"/>
          </p:cNvSpPr>
          <p:nvPr/>
        </p:nvSpPr>
        <p:spPr bwMode="auto">
          <a:xfrm>
            <a:off x="5599113" y="3227000"/>
            <a:ext cx="1349375" cy="276999"/>
          </a:xfrm>
          <a:prstGeom prst="rect">
            <a:avLst/>
          </a:prstGeom>
          <a:solidFill>
            <a:schemeClr val="bg1">
              <a:lumMod val="85000"/>
            </a:schemeClr>
          </a:solidFill>
          <a:ln w="6350">
            <a:noFill/>
            <a:miter lim="800000"/>
            <a:headEnd/>
            <a:tailEnd/>
          </a:ln>
        </p:spPr>
        <p:txBody>
          <a:bodyPr lIns="0" tIns="0" rIns="0" bIns="0" anchor="ctr">
            <a:spAutoFit/>
          </a:bodyPr>
          <a:lstStyle/>
          <a:p>
            <a:pPr algn="ctr" eaLnBrk="0" hangingPunct="0"/>
            <a:r>
              <a:rPr kumimoji="1" lang="en-US" altLang="zh-CN" dirty="0">
                <a:solidFill>
                  <a:srgbClr val="000000"/>
                </a:solidFill>
                <a:latin typeface="华文新魏" pitchFamily="2" charset="-122"/>
                <a:ea typeface="华文新魏" pitchFamily="2" charset="-122"/>
              </a:rPr>
              <a:t>42.39</a:t>
            </a:r>
            <a:r>
              <a:rPr kumimoji="1" lang="en-US" altLang="zh-CN" dirty="0" smtClean="0">
                <a:solidFill>
                  <a:srgbClr val="000000"/>
                </a:solidFill>
                <a:latin typeface="华文新魏" pitchFamily="2" charset="-122"/>
                <a:ea typeface="华文新魏" pitchFamily="2" charset="-122"/>
              </a:rPr>
              <a:t>%</a:t>
            </a:r>
            <a:endParaRPr kumimoji="1" lang="en-US" altLang="zh-CN" dirty="0">
              <a:solidFill>
                <a:srgbClr val="000000"/>
              </a:solidFill>
              <a:latin typeface="华文新魏" pitchFamily="2" charset="-122"/>
              <a:ea typeface="华文新魏" pitchFamily="2" charset="-122"/>
            </a:endParaRPr>
          </a:p>
        </p:txBody>
      </p:sp>
      <p:sp>
        <p:nvSpPr>
          <p:cNvPr id="40974" name="Rectangle 14"/>
          <p:cNvSpPr>
            <a:spLocks noChangeArrowheads="1"/>
          </p:cNvSpPr>
          <p:nvPr/>
        </p:nvSpPr>
        <p:spPr bwMode="auto">
          <a:xfrm>
            <a:off x="5494338" y="3709988"/>
            <a:ext cx="1585912" cy="246062"/>
          </a:xfrm>
          <a:prstGeom prst="rect">
            <a:avLst/>
          </a:prstGeom>
          <a:solidFill>
            <a:schemeClr val="bg1">
              <a:lumMod val="85000"/>
            </a:schemeClr>
          </a:solidFill>
          <a:ln w="6350">
            <a:noFill/>
            <a:miter lim="800000"/>
            <a:headEnd/>
            <a:tailEnd/>
          </a:ln>
        </p:spPr>
        <p:txBody>
          <a:bodyPr lIns="0" tIns="0" rIns="0" bIns="0">
            <a:spAutoFit/>
          </a:bodyPr>
          <a:lstStyle/>
          <a:p>
            <a:pPr marL="190500" lvl="1" indent="266700">
              <a:spcBef>
                <a:spcPct val="20000"/>
              </a:spcBef>
              <a:buClr>
                <a:schemeClr val="tx1"/>
              </a:buClr>
              <a:buFont typeface="Arial" charset="0"/>
              <a:buChar char="–"/>
              <a:tabLst>
                <a:tab pos="8521700" algn="r"/>
              </a:tabLst>
            </a:pPr>
            <a:r>
              <a:rPr lang="en-US" altLang="zh-CN" sz="1600" dirty="0" smtClean="0">
                <a:latin typeface="Times New Roman" pitchFamily="18" charset="0"/>
                <a:ea typeface="华文楷体" pitchFamily="2" charset="-122"/>
              </a:rPr>
              <a:t>2012-2013</a:t>
            </a:r>
            <a:endParaRPr lang="zh-CN" altLang="de-DE" sz="1600" dirty="0">
              <a:latin typeface="华文楷体" pitchFamily="2" charset="-122"/>
              <a:ea typeface="华文楷体" pitchFamily="2" charset="-122"/>
            </a:endParaRPr>
          </a:p>
        </p:txBody>
      </p:sp>
      <p:sp>
        <p:nvSpPr>
          <p:cNvPr id="33" name="AutoShape 15"/>
          <p:cNvSpPr>
            <a:spLocks noChangeArrowheads="1"/>
          </p:cNvSpPr>
          <p:nvPr/>
        </p:nvSpPr>
        <p:spPr bwMode="auto">
          <a:xfrm>
            <a:off x="7113588" y="2436813"/>
            <a:ext cx="1690687" cy="549275"/>
          </a:xfrm>
          <a:prstGeom prst="chevron">
            <a:avLst>
              <a:gd name="adj" fmla="val 13167"/>
            </a:avLst>
          </a:prstGeom>
          <a:solidFill>
            <a:schemeClr val="bg1">
              <a:lumMod val="85000"/>
            </a:schemeClr>
          </a:solidFill>
          <a:ln w="6350">
            <a:noFill/>
            <a:miter lim="800000"/>
            <a:headEnd/>
            <a:tailEnd/>
          </a:ln>
          <a:effectLst>
            <a:outerShdw dist="35921" dir="2700000" algn="ctr" rotWithShape="0">
              <a:schemeClr val="hlink"/>
            </a:outerShdw>
          </a:effectLst>
        </p:spPr>
        <p:txBody>
          <a:bodyPr lIns="0" tIns="0" rIns="0" bIns="0" anchor="ctr">
            <a:spAutoFit/>
          </a:bodyPr>
          <a:lstStyle/>
          <a:p>
            <a:pPr>
              <a:defRPr/>
            </a:pPr>
            <a:endParaRPr lang="zh-CN" altLang="en-US">
              <a:ea typeface="宋体" charset="-122"/>
            </a:endParaRPr>
          </a:p>
        </p:txBody>
      </p:sp>
      <p:sp>
        <p:nvSpPr>
          <p:cNvPr id="40976" name="Text Box 16"/>
          <p:cNvSpPr txBox="1">
            <a:spLocks noChangeArrowheads="1"/>
          </p:cNvSpPr>
          <p:nvPr/>
        </p:nvSpPr>
        <p:spPr bwMode="auto">
          <a:xfrm>
            <a:off x="7307263" y="2620575"/>
            <a:ext cx="1349375" cy="276999"/>
          </a:xfrm>
          <a:prstGeom prst="rect">
            <a:avLst/>
          </a:prstGeom>
          <a:solidFill>
            <a:schemeClr val="bg1">
              <a:lumMod val="85000"/>
            </a:schemeClr>
          </a:solidFill>
          <a:ln w="6350">
            <a:noFill/>
            <a:miter lim="800000"/>
            <a:headEnd/>
            <a:tailEnd/>
          </a:ln>
        </p:spPr>
        <p:txBody>
          <a:bodyPr lIns="0" tIns="0" rIns="0" bIns="0" anchor="ctr">
            <a:spAutoFit/>
          </a:bodyPr>
          <a:lstStyle/>
          <a:p>
            <a:pPr algn="ctr" eaLnBrk="0" hangingPunct="0"/>
            <a:r>
              <a:rPr kumimoji="1" lang="en-US" altLang="zh-CN" dirty="0">
                <a:solidFill>
                  <a:srgbClr val="000000"/>
                </a:solidFill>
                <a:latin typeface="华文新魏" pitchFamily="2" charset="-122"/>
                <a:ea typeface="华文新魏" pitchFamily="2" charset="-122"/>
              </a:rPr>
              <a:t>72.07</a:t>
            </a:r>
            <a:r>
              <a:rPr kumimoji="1" lang="en-US" altLang="zh-CN" dirty="0" smtClean="0">
                <a:solidFill>
                  <a:srgbClr val="000000"/>
                </a:solidFill>
                <a:latin typeface="华文新魏" pitchFamily="2" charset="-122"/>
                <a:ea typeface="华文新魏" pitchFamily="2" charset="-122"/>
              </a:rPr>
              <a:t>%</a:t>
            </a:r>
            <a:endParaRPr kumimoji="1" lang="en-US" altLang="zh-CN" dirty="0">
              <a:solidFill>
                <a:srgbClr val="000000"/>
              </a:solidFill>
              <a:latin typeface="华文新魏" pitchFamily="2" charset="-122"/>
              <a:ea typeface="华文新魏" pitchFamily="2" charset="-122"/>
            </a:endParaRPr>
          </a:p>
        </p:txBody>
      </p:sp>
      <p:sp>
        <p:nvSpPr>
          <p:cNvPr id="40977" name="Rectangle 17"/>
          <p:cNvSpPr>
            <a:spLocks noChangeArrowheads="1"/>
          </p:cNvSpPr>
          <p:nvPr/>
        </p:nvSpPr>
        <p:spPr bwMode="auto">
          <a:xfrm>
            <a:off x="7204075" y="3103563"/>
            <a:ext cx="1582738" cy="246062"/>
          </a:xfrm>
          <a:prstGeom prst="rect">
            <a:avLst/>
          </a:prstGeom>
          <a:solidFill>
            <a:schemeClr val="bg1">
              <a:lumMod val="85000"/>
            </a:schemeClr>
          </a:solidFill>
          <a:ln w="6350">
            <a:noFill/>
            <a:miter lim="800000"/>
            <a:headEnd/>
            <a:tailEnd/>
          </a:ln>
        </p:spPr>
        <p:txBody>
          <a:bodyPr lIns="0" tIns="0" rIns="0" bIns="0">
            <a:spAutoFit/>
          </a:bodyPr>
          <a:lstStyle/>
          <a:p>
            <a:pPr marL="190500" lvl="1" indent="266700">
              <a:spcBef>
                <a:spcPct val="20000"/>
              </a:spcBef>
              <a:buClr>
                <a:schemeClr val="tx1"/>
              </a:buClr>
              <a:buFont typeface="Arial" charset="0"/>
              <a:buChar char="–"/>
              <a:tabLst>
                <a:tab pos="8521700" algn="r"/>
              </a:tabLst>
            </a:pPr>
            <a:r>
              <a:rPr lang="en-US" altLang="zh-CN" sz="1600" dirty="0" smtClean="0">
                <a:latin typeface="Times New Roman" pitchFamily="18" charset="0"/>
                <a:ea typeface="华文楷体" pitchFamily="2" charset="-122"/>
              </a:rPr>
              <a:t>2013-2014</a:t>
            </a:r>
            <a:endParaRPr lang="zh-CN" altLang="de-DE" sz="1600" dirty="0">
              <a:latin typeface="华文楷体" pitchFamily="2" charset="-122"/>
              <a:ea typeface="华文楷体" pitchFamily="2" charset="-122"/>
            </a:endParaRPr>
          </a:p>
        </p:txBody>
      </p:sp>
      <p:sp>
        <p:nvSpPr>
          <p:cNvPr id="40978" name="Rectangle 18"/>
          <p:cNvSpPr>
            <a:spLocks noChangeArrowheads="1"/>
          </p:cNvSpPr>
          <p:nvPr/>
        </p:nvSpPr>
        <p:spPr bwMode="auto">
          <a:xfrm>
            <a:off x="415925" y="4746625"/>
            <a:ext cx="225425" cy="225425"/>
          </a:xfrm>
          <a:prstGeom prst="rect">
            <a:avLst/>
          </a:prstGeom>
          <a:solidFill>
            <a:schemeClr val="bg1">
              <a:lumMod val="8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1</a:t>
            </a:r>
            <a:endParaRPr kumimoji="1" lang="zh-CN" altLang="en-US">
              <a:solidFill>
                <a:srgbClr val="000000"/>
              </a:solidFill>
            </a:endParaRPr>
          </a:p>
        </p:txBody>
      </p:sp>
      <p:sp>
        <p:nvSpPr>
          <p:cNvPr id="40979" name="Rectangle 19"/>
          <p:cNvSpPr>
            <a:spLocks noChangeArrowheads="1"/>
          </p:cNvSpPr>
          <p:nvPr/>
        </p:nvSpPr>
        <p:spPr bwMode="auto">
          <a:xfrm>
            <a:off x="2151063" y="4132263"/>
            <a:ext cx="225425" cy="225425"/>
          </a:xfrm>
          <a:prstGeom prst="rect">
            <a:avLst/>
          </a:prstGeom>
          <a:solidFill>
            <a:schemeClr val="bg1">
              <a:lumMod val="8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2</a:t>
            </a:r>
            <a:endParaRPr kumimoji="1" lang="zh-CN" altLang="en-US">
              <a:solidFill>
                <a:srgbClr val="000000"/>
              </a:solidFill>
            </a:endParaRPr>
          </a:p>
        </p:txBody>
      </p:sp>
      <p:sp>
        <p:nvSpPr>
          <p:cNvPr id="40980" name="Rectangle 20"/>
          <p:cNvSpPr>
            <a:spLocks noChangeArrowheads="1"/>
          </p:cNvSpPr>
          <p:nvPr/>
        </p:nvSpPr>
        <p:spPr bwMode="auto">
          <a:xfrm>
            <a:off x="3833813" y="3532188"/>
            <a:ext cx="225425" cy="225425"/>
          </a:xfrm>
          <a:prstGeom prst="rect">
            <a:avLst/>
          </a:prstGeom>
          <a:solidFill>
            <a:schemeClr val="bg1">
              <a:lumMod val="8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3</a:t>
            </a:r>
            <a:endParaRPr kumimoji="1" lang="zh-CN" altLang="en-US">
              <a:solidFill>
                <a:srgbClr val="000000"/>
              </a:solidFill>
            </a:endParaRPr>
          </a:p>
        </p:txBody>
      </p:sp>
      <p:sp>
        <p:nvSpPr>
          <p:cNvPr id="40981" name="Rectangle 21"/>
          <p:cNvSpPr>
            <a:spLocks noChangeArrowheads="1"/>
          </p:cNvSpPr>
          <p:nvPr/>
        </p:nvSpPr>
        <p:spPr bwMode="auto">
          <a:xfrm>
            <a:off x="5557838" y="2925763"/>
            <a:ext cx="225425" cy="225425"/>
          </a:xfrm>
          <a:prstGeom prst="rect">
            <a:avLst/>
          </a:prstGeom>
          <a:solidFill>
            <a:schemeClr val="bg1">
              <a:lumMod val="8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4</a:t>
            </a:r>
            <a:endParaRPr kumimoji="1" lang="zh-CN" altLang="en-US">
              <a:solidFill>
                <a:srgbClr val="000000"/>
              </a:solidFill>
            </a:endParaRPr>
          </a:p>
        </p:txBody>
      </p:sp>
      <p:sp>
        <p:nvSpPr>
          <p:cNvPr id="40982" name="Rectangle 22"/>
          <p:cNvSpPr>
            <a:spLocks noChangeArrowheads="1"/>
          </p:cNvSpPr>
          <p:nvPr/>
        </p:nvSpPr>
        <p:spPr bwMode="auto">
          <a:xfrm>
            <a:off x="7281863" y="2325688"/>
            <a:ext cx="225425" cy="225425"/>
          </a:xfrm>
          <a:prstGeom prst="rect">
            <a:avLst/>
          </a:prstGeom>
          <a:solidFill>
            <a:schemeClr val="bg1">
              <a:lumMod val="8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5</a:t>
            </a:r>
            <a:endParaRPr kumimoji="1" lang="zh-CN" altLang="en-US">
              <a:solidFill>
                <a:srgbClr val="000000"/>
              </a:solidFill>
            </a:endParaRPr>
          </a:p>
        </p:txBody>
      </p:sp>
      <p:sp>
        <p:nvSpPr>
          <p:cNvPr id="41" name="云形标注 40"/>
          <p:cNvSpPr/>
          <p:nvPr/>
        </p:nvSpPr>
        <p:spPr>
          <a:xfrm>
            <a:off x="35496" y="1285875"/>
            <a:ext cx="5798418"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rgbClr val="0070C0"/>
                </a:solidFill>
                <a:latin typeface="华文新魏" pitchFamily="2" charset="-122"/>
                <a:ea typeface="华文新魏" pitchFamily="2" charset="-122"/>
              </a:rPr>
              <a:t>从</a:t>
            </a:r>
            <a:r>
              <a:rPr lang="en-US" altLang="zh-CN" sz="2000" dirty="0">
                <a:solidFill>
                  <a:srgbClr val="0070C0"/>
                </a:solidFill>
                <a:latin typeface="华文新魏" pitchFamily="2" charset="-122"/>
                <a:ea typeface="华文新魏" pitchFamily="2" charset="-122"/>
              </a:rPr>
              <a:t>2003</a:t>
            </a:r>
            <a:r>
              <a:rPr lang="zh-CN" altLang="en-US" sz="2000" dirty="0">
                <a:solidFill>
                  <a:srgbClr val="0070C0"/>
                </a:solidFill>
                <a:latin typeface="华文新魏" pitchFamily="2" charset="-122"/>
                <a:ea typeface="华文新魏" pitchFamily="2" charset="-122"/>
              </a:rPr>
              <a:t>年保险</a:t>
            </a:r>
            <a:r>
              <a:rPr lang="zh-CN" altLang="en-US" sz="2000" dirty="0" smtClean="0">
                <a:solidFill>
                  <a:srgbClr val="0070C0"/>
                </a:solidFill>
                <a:latin typeface="华文新魏" pitchFamily="2" charset="-122"/>
                <a:ea typeface="华文新魏" pitchFamily="2" charset="-122"/>
              </a:rPr>
              <a:t>设立到</a:t>
            </a:r>
            <a:r>
              <a:rPr lang="en-US" altLang="zh-CN" sz="2000" dirty="0" smtClean="0">
                <a:solidFill>
                  <a:srgbClr val="0070C0"/>
                </a:solidFill>
                <a:latin typeface="华文新魏" pitchFamily="2" charset="-122"/>
                <a:ea typeface="华文新魏" pitchFamily="2" charset="-122"/>
              </a:rPr>
              <a:t>2014</a:t>
            </a:r>
            <a:r>
              <a:rPr lang="zh-CN" altLang="en-US" sz="2000" dirty="0" smtClean="0">
                <a:solidFill>
                  <a:srgbClr val="0070C0"/>
                </a:solidFill>
                <a:latin typeface="华文新魏" pitchFamily="2" charset="-122"/>
                <a:ea typeface="华文新魏" pitchFamily="2" charset="-122"/>
              </a:rPr>
              <a:t>年</a:t>
            </a:r>
            <a:r>
              <a:rPr lang="en-US" altLang="zh-CN" sz="2000" dirty="0" smtClean="0">
                <a:solidFill>
                  <a:srgbClr val="0070C0"/>
                </a:solidFill>
                <a:latin typeface="华文新魏" pitchFamily="2" charset="-122"/>
                <a:ea typeface="华文新魏" pitchFamily="2" charset="-122"/>
              </a:rPr>
              <a:t>9</a:t>
            </a:r>
            <a:r>
              <a:rPr lang="zh-CN" altLang="en-US" sz="2000" dirty="0" smtClean="0">
                <a:solidFill>
                  <a:srgbClr val="0070C0"/>
                </a:solidFill>
                <a:latin typeface="华文新魏" pitchFamily="2" charset="-122"/>
                <a:ea typeface="华文新魏" pitchFamily="2" charset="-122"/>
              </a:rPr>
              <a:t>月份，</a:t>
            </a:r>
            <a:r>
              <a:rPr lang="zh-CN" altLang="en-US" sz="2000" dirty="0">
                <a:solidFill>
                  <a:srgbClr val="0070C0"/>
                </a:solidFill>
                <a:latin typeface="华文新魏" pitchFamily="2" charset="-122"/>
                <a:ea typeface="华文新魏" pitchFamily="2" charset="-122"/>
              </a:rPr>
              <a:t>因疾病和意外身故的理赔</a:t>
            </a:r>
            <a:r>
              <a:rPr lang="zh-CN" altLang="en-US" sz="2000" dirty="0" smtClean="0">
                <a:solidFill>
                  <a:srgbClr val="0070C0"/>
                </a:solidFill>
                <a:latin typeface="华文新魏" pitchFamily="2" charset="-122"/>
                <a:ea typeface="华文新魏" pitchFamily="2" charset="-122"/>
              </a:rPr>
              <a:t>共</a:t>
            </a:r>
            <a:r>
              <a:rPr lang="en-US" altLang="zh-CN" sz="2000" dirty="0" smtClean="0">
                <a:solidFill>
                  <a:srgbClr val="0070C0"/>
                </a:solidFill>
                <a:latin typeface="华文新魏" pitchFamily="2" charset="-122"/>
                <a:ea typeface="华文新魏" pitchFamily="2" charset="-122"/>
              </a:rPr>
              <a:t>23</a:t>
            </a:r>
            <a:r>
              <a:rPr lang="zh-CN" altLang="en-US" sz="2000" dirty="0" smtClean="0">
                <a:solidFill>
                  <a:srgbClr val="0070C0"/>
                </a:solidFill>
                <a:latin typeface="华文新魏" pitchFamily="2" charset="-122"/>
                <a:ea typeface="华文新魏" pitchFamily="2" charset="-122"/>
              </a:rPr>
              <a:t>人，因</a:t>
            </a:r>
            <a:r>
              <a:rPr lang="zh-CN" altLang="en-US" sz="2000" dirty="0">
                <a:solidFill>
                  <a:srgbClr val="0070C0"/>
                </a:solidFill>
                <a:latin typeface="华文新魏" pitchFamily="2" charset="-122"/>
                <a:ea typeface="华文新魏" pitchFamily="2" charset="-122"/>
              </a:rPr>
              <a:t>重大疾病理赔</a:t>
            </a:r>
            <a:r>
              <a:rPr lang="zh-CN" altLang="en-US" sz="2000" dirty="0" smtClean="0">
                <a:solidFill>
                  <a:srgbClr val="0070C0"/>
                </a:solidFill>
                <a:latin typeface="华文新魏" pitchFamily="2" charset="-122"/>
                <a:ea typeface="华文新魏" pitchFamily="2" charset="-122"/>
              </a:rPr>
              <a:t>共</a:t>
            </a:r>
            <a:r>
              <a:rPr lang="en-US" altLang="zh-CN" sz="2000" dirty="0" smtClean="0">
                <a:solidFill>
                  <a:srgbClr val="0070C0"/>
                </a:solidFill>
                <a:latin typeface="华文新魏" pitchFamily="2" charset="-122"/>
                <a:ea typeface="华文新魏" pitchFamily="2" charset="-122"/>
              </a:rPr>
              <a:t>32</a:t>
            </a:r>
            <a:r>
              <a:rPr lang="zh-CN" altLang="en-US" sz="2000" dirty="0" smtClean="0">
                <a:solidFill>
                  <a:srgbClr val="0070C0"/>
                </a:solidFill>
                <a:latin typeface="华文新魏" pitchFamily="2" charset="-122"/>
                <a:ea typeface="华文新魏" pitchFamily="2" charset="-122"/>
              </a:rPr>
              <a:t>人</a:t>
            </a:r>
            <a:r>
              <a:rPr lang="zh-CN" altLang="en-US" sz="2000" dirty="0">
                <a:solidFill>
                  <a:srgbClr val="0070C0"/>
                </a:solidFill>
                <a:latin typeface="华文新魏" pitchFamily="2" charset="-122"/>
                <a:ea typeface="华文新魏" pitchFamily="2" charset="-122"/>
              </a:rPr>
              <a:t>，住院医疗</a:t>
            </a:r>
            <a:r>
              <a:rPr lang="zh-CN" altLang="en-US" sz="2000" dirty="0" smtClean="0">
                <a:solidFill>
                  <a:srgbClr val="0070C0"/>
                </a:solidFill>
                <a:latin typeface="华文新魏" pitchFamily="2" charset="-122"/>
                <a:ea typeface="华文新魏" pitchFamily="2" charset="-122"/>
              </a:rPr>
              <a:t>保险理赔人数庞大</a:t>
            </a:r>
            <a:endParaRPr lang="zh-CN" altLang="en-US" sz="2000" dirty="0">
              <a:solidFill>
                <a:srgbClr val="0070C0"/>
              </a:solidFill>
              <a:latin typeface="华文新魏" pitchFamily="2" charset="-122"/>
              <a:ea typeface="华文新魏" pitchFamily="2" charset="-122"/>
            </a:endParaRPr>
          </a:p>
        </p:txBody>
      </p:sp>
    </p:spTree>
    <p:extLst>
      <p:ext uri="{BB962C8B-B14F-4D97-AF65-F5344CB8AC3E}">
        <p14:creationId xmlns:p14="http://schemas.microsoft.com/office/powerpoint/2010/main" val="45033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0964"/>
                                        </p:tgtEl>
                                        <p:attrNameLst>
                                          <p:attrName>style.visibility</p:attrName>
                                        </p:attrNameLst>
                                      </p:cBhvr>
                                      <p:to>
                                        <p:strVal val="visible"/>
                                      </p:to>
                                    </p:set>
                                    <p:animEffect transition="in" filter="barn(inVertical)">
                                      <p:cBhvr>
                                        <p:cTn id="10" dur="500"/>
                                        <p:tgtEl>
                                          <p:spTgt spid="4096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0965"/>
                                        </p:tgtEl>
                                        <p:attrNameLst>
                                          <p:attrName>style.visibility</p:attrName>
                                        </p:attrNameLst>
                                      </p:cBhvr>
                                      <p:to>
                                        <p:strVal val="visible"/>
                                      </p:to>
                                    </p:set>
                                    <p:animEffect transition="in" filter="barn(inVertical)">
                                      <p:cBhvr>
                                        <p:cTn id="13" dur="500"/>
                                        <p:tgtEl>
                                          <p:spTgt spid="4096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inVertical)">
                                      <p:cBhvr>
                                        <p:cTn id="16" dur="500"/>
                                        <p:tgtEl>
                                          <p:spTgt spid="2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40967"/>
                                        </p:tgtEl>
                                        <p:attrNameLst>
                                          <p:attrName>style.visibility</p:attrName>
                                        </p:attrNameLst>
                                      </p:cBhvr>
                                      <p:to>
                                        <p:strVal val="visible"/>
                                      </p:to>
                                    </p:set>
                                    <p:animEffect transition="in" filter="barn(inVertical)">
                                      <p:cBhvr>
                                        <p:cTn id="19" dur="500"/>
                                        <p:tgtEl>
                                          <p:spTgt spid="40967"/>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40968"/>
                                        </p:tgtEl>
                                        <p:attrNameLst>
                                          <p:attrName>style.visibility</p:attrName>
                                        </p:attrNameLst>
                                      </p:cBhvr>
                                      <p:to>
                                        <p:strVal val="visible"/>
                                      </p:to>
                                    </p:set>
                                    <p:animEffect transition="in" filter="barn(inVertical)">
                                      <p:cBhvr>
                                        <p:cTn id="22" dur="500"/>
                                        <p:tgtEl>
                                          <p:spTgt spid="40968"/>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0970"/>
                                        </p:tgtEl>
                                        <p:attrNameLst>
                                          <p:attrName>style.visibility</p:attrName>
                                        </p:attrNameLst>
                                      </p:cBhvr>
                                      <p:to>
                                        <p:strVal val="visible"/>
                                      </p:to>
                                    </p:set>
                                    <p:animEffect transition="in" filter="barn(inVertical)">
                                      <p:cBhvr>
                                        <p:cTn id="28" dur="500"/>
                                        <p:tgtEl>
                                          <p:spTgt spid="40970"/>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0971"/>
                                        </p:tgtEl>
                                        <p:attrNameLst>
                                          <p:attrName>style.visibility</p:attrName>
                                        </p:attrNameLst>
                                      </p:cBhvr>
                                      <p:to>
                                        <p:strVal val="visible"/>
                                      </p:to>
                                    </p:set>
                                    <p:animEffect transition="in" filter="barn(inVertical)">
                                      <p:cBhvr>
                                        <p:cTn id="31" dur="500"/>
                                        <p:tgtEl>
                                          <p:spTgt spid="40971"/>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inVertical)">
                                      <p:cBhvr>
                                        <p:cTn id="34" dur="500"/>
                                        <p:tgtEl>
                                          <p:spTgt spid="3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40973"/>
                                        </p:tgtEl>
                                        <p:attrNameLst>
                                          <p:attrName>style.visibility</p:attrName>
                                        </p:attrNameLst>
                                      </p:cBhvr>
                                      <p:to>
                                        <p:strVal val="visible"/>
                                      </p:to>
                                    </p:set>
                                    <p:animEffect transition="in" filter="barn(inVertical)">
                                      <p:cBhvr>
                                        <p:cTn id="37" dur="500"/>
                                        <p:tgtEl>
                                          <p:spTgt spid="40973"/>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40974"/>
                                        </p:tgtEl>
                                        <p:attrNameLst>
                                          <p:attrName>style.visibility</p:attrName>
                                        </p:attrNameLst>
                                      </p:cBhvr>
                                      <p:to>
                                        <p:strVal val="visible"/>
                                      </p:to>
                                    </p:set>
                                    <p:animEffect transition="in" filter="barn(inVertical)">
                                      <p:cBhvr>
                                        <p:cTn id="40" dur="500"/>
                                        <p:tgtEl>
                                          <p:spTgt spid="40974"/>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arn(inVertical)">
                                      <p:cBhvr>
                                        <p:cTn id="43" dur="500"/>
                                        <p:tgtEl>
                                          <p:spTgt spid="3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40976"/>
                                        </p:tgtEl>
                                        <p:attrNameLst>
                                          <p:attrName>style.visibility</p:attrName>
                                        </p:attrNameLst>
                                      </p:cBhvr>
                                      <p:to>
                                        <p:strVal val="visible"/>
                                      </p:to>
                                    </p:set>
                                    <p:animEffect transition="in" filter="barn(inVertical)">
                                      <p:cBhvr>
                                        <p:cTn id="46" dur="500"/>
                                        <p:tgtEl>
                                          <p:spTgt spid="40976"/>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40977"/>
                                        </p:tgtEl>
                                        <p:attrNameLst>
                                          <p:attrName>style.visibility</p:attrName>
                                        </p:attrNameLst>
                                      </p:cBhvr>
                                      <p:to>
                                        <p:strVal val="visible"/>
                                      </p:to>
                                    </p:set>
                                    <p:animEffect transition="in" filter="barn(inVertical)">
                                      <p:cBhvr>
                                        <p:cTn id="49" dur="500"/>
                                        <p:tgtEl>
                                          <p:spTgt spid="4097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40978"/>
                                        </p:tgtEl>
                                        <p:attrNameLst>
                                          <p:attrName>style.visibility</p:attrName>
                                        </p:attrNameLst>
                                      </p:cBhvr>
                                      <p:to>
                                        <p:strVal val="visible"/>
                                      </p:to>
                                    </p:set>
                                    <p:animEffect transition="in" filter="barn(inVertical)">
                                      <p:cBhvr>
                                        <p:cTn id="52" dur="500"/>
                                        <p:tgtEl>
                                          <p:spTgt spid="40978"/>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0979"/>
                                        </p:tgtEl>
                                        <p:attrNameLst>
                                          <p:attrName>style.visibility</p:attrName>
                                        </p:attrNameLst>
                                      </p:cBhvr>
                                      <p:to>
                                        <p:strVal val="visible"/>
                                      </p:to>
                                    </p:set>
                                    <p:animEffect transition="in" filter="barn(inVertical)">
                                      <p:cBhvr>
                                        <p:cTn id="55" dur="500"/>
                                        <p:tgtEl>
                                          <p:spTgt spid="40979"/>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40980"/>
                                        </p:tgtEl>
                                        <p:attrNameLst>
                                          <p:attrName>style.visibility</p:attrName>
                                        </p:attrNameLst>
                                      </p:cBhvr>
                                      <p:to>
                                        <p:strVal val="visible"/>
                                      </p:to>
                                    </p:set>
                                    <p:animEffect transition="in" filter="barn(inVertical)">
                                      <p:cBhvr>
                                        <p:cTn id="58" dur="500"/>
                                        <p:tgtEl>
                                          <p:spTgt spid="40980"/>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40981"/>
                                        </p:tgtEl>
                                        <p:attrNameLst>
                                          <p:attrName>style.visibility</p:attrName>
                                        </p:attrNameLst>
                                      </p:cBhvr>
                                      <p:to>
                                        <p:strVal val="visible"/>
                                      </p:to>
                                    </p:set>
                                    <p:animEffect transition="in" filter="barn(inVertical)">
                                      <p:cBhvr>
                                        <p:cTn id="61" dur="500"/>
                                        <p:tgtEl>
                                          <p:spTgt spid="4098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40982"/>
                                        </p:tgtEl>
                                        <p:attrNameLst>
                                          <p:attrName>style.visibility</p:attrName>
                                        </p:attrNameLst>
                                      </p:cBhvr>
                                      <p:to>
                                        <p:strVal val="visible"/>
                                      </p:to>
                                    </p:set>
                                    <p:animEffect transition="in" filter="barn(inVertical)">
                                      <p:cBhvr>
                                        <p:cTn id="64" dur="500"/>
                                        <p:tgtEl>
                                          <p:spTgt spid="40982"/>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grpId="0" nodeType="click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wheel(1)">
                                      <p:cBhvr>
                                        <p:cTn id="69"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0964" grpId="0" animBg="1"/>
      <p:bldP spid="40965" grpId="0" animBg="1"/>
      <p:bldP spid="24" grpId="0" animBg="1"/>
      <p:bldP spid="40967" grpId="0" animBg="1"/>
      <p:bldP spid="40968" grpId="0" animBg="1"/>
      <p:bldP spid="27" grpId="0" animBg="1"/>
      <p:bldP spid="40970" grpId="0" animBg="1"/>
      <p:bldP spid="40971" grpId="0" animBg="1"/>
      <p:bldP spid="30" grpId="0" animBg="1"/>
      <p:bldP spid="40973" grpId="0" animBg="1"/>
      <p:bldP spid="40974" grpId="0" animBg="1"/>
      <p:bldP spid="33" grpId="0" animBg="1"/>
      <p:bldP spid="40976" grpId="0" animBg="1"/>
      <p:bldP spid="40977" grpId="0" animBg="1"/>
      <p:bldP spid="40978" grpId="0" animBg="1"/>
      <p:bldP spid="40979" grpId="0" animBg="1"/>
      <p:bldP spid="40980" grpId="0" animBg="1"/>
      <p:bldP spid="40981" grpId="0" animBg="1"/>
      <p:bldP spid="40982"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28926" y="2714620"/>
            <a:ext cx="2920992" cy="1569660"/>
          </a:xfrm>
          <a:prstGeom prst="rect">
            <a:avLst/>
          </a:prstGeom>
          <a:noFill/>
          <a:effectLst>
            <a:reflection blurRad="6350" stA="50000" endA="300" endPos="55000" dir="5400000" sy="-100000" algn="bl" rotWithShape="0"/>
          </a:effectLst>
        </p:spPr>
        <p:txBody>
          <a:bodyPr wrap="none">
            <a:spAutoFit/>
          </a:bodyPr>
          <a:lstStyle/>
          <a:p>
            <a:pPr algn="ctr">
              <a:defRPr/>
            </a:pPr>
            <a:r>
              <a:rPr lang="en-US" altLang="zh-CN"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宋体" charset="-122"/>
              </a:rPr>
              <a:t>Q&amp;A</a:t>
            </a:r>
            <a:endParaRPr lang="zh-CN" altLang="en-US" sz="9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宋体" charset="-122"/>
            </a:endParaRP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3"/>
          <p:cNvSpPr>
            <a:spLocks noChangeArrowheads="1"/>
          </p:cNvSpPr>
          <p:nvPr/>
        </p:nvSpPr>
        <p:spPr bwMode="auto">
          <a:xfrm>
            <a:off x="2843808" y="3959845"/>
            <a:ext cx="2048802" cy="693291"/>
          </a:xfrm>
          <a:prstGeom prst="homePlate">
            <a:avLst>
              <a:gd name="adj" fmla="val 12941"/>
            </a:avLst>
          </a:prstGeom>
          <a:solidFill>
            <a:schemeClr val="bg1">
              <a:lumMod val="95000"/>
            </a:schemeClr>
          </a:solidFill>
          <a:ln w="6350">
            <a:noFill/>
            <a:miter lim="800000"/>
            <a:headEnd/>
            <a:tailEnd/>
          </a:ln>
          <a:effectLst>
            <a:outerShdw dist="35921" dir="2700000" algn="ctr" rotWithShape="0">
              <a:schemeClr val="hlink"/>
            </a:outerShdw>
          </a:effectLst>
        </p:spPr>
        <p:txBody>
          <a:bodyPr wrap="square" lIns="0" tIns="0" rIns="0" bIns="0" anchor="ctr">
            <a:spAutoFit/>
          </a:bodyPr>
          <a:lstStyle/>
          <a:p>
            <a:pPr>
              <a:defRPr/>
            </a:pPr>
            <a:endParaRPr lang="zh-CN" altLang="en-US">
              <a:ea typeface="宋体" charset="-122"/>
            </a:endParaRPr>
          </a:p>
        </p:txBody>
      </p:sp>
      <p:sp>
        <p:nvSpPr>
          <p:cNvPr id="35" name="AutoShape 12"/>
          <p:cNvSpPr>
            <a:spLocks noChangeArrowheads="1"/>
          </p:cNvSpPr>
          <p:nvPr/>
        </p:nvSpPr>
        <p:spPr bwMode="auto">
          <a:xfrm>
            <a:off x="4461708" y="3259605"/>
            <a:ext cx="2050728" cy="693291"/>
          </a:xfrm>
          <a:prstGeom prst="chevron">
            <a:avLst>
              <a:gd name="adj" fmla="val 13167"/>
            </a:avLst>
          </a:prstGeom>
          <a:solidFill>
            <a:schemeClr val="bg1">
              <a:lumMod val="95000"/>
            </a:schemeClr>
          </a:solidFill>
          <a:ln w="6350">
            <a:noFill/>
            <a:miter lim="800000"/>
            <a:headEnd/>
            <a:tailEnd/>
          </a:ln>
          <a:effectLst>
            <a:outerShdw dist="35921" dir="2700000" algn="ctr" rotWithShape="0">
              <a:schemeClr val="hlink"/>
            </a:outerShdw>
          </a:effectLst>
        </p:spPr>
        <p:txBody>
          <a:bodyPr wrap="square" lIns="0" tIns="0" rIns="0" bIns="0" anchor="ctr">
            <a:spAutoFit/>
          </a:bodyPr>
          <a:lstStyle/>
          <a:p>
            <a:pPr>
              <a:defRPr/>
            </a:pPr>
            <a:endParaRPr lang="zh-CN" altLang="en-US">
              <a:ea typeface="宋体" charset="-122"/>
            </a:endParaRPr>
          </a:p>
        </p:txBody>
      </p:sp>
      <p:sp>
        <p:nvSpPr>
          <p:cNvPr id="38" name="AutoShape 15"/>
          <p:cNvSpPr>
            <a:spLocks noChangeArrowheads="1"/>
          </p:cNvSpPr>
          <p:nvPr/>
        </p:nvSpPr>
        <p:spPr bwMode="auto">
          <a:xfrm>
            <a:off x="6198875" y="2591693"/>
            <a:ext cx="2050728" cy="693291"/>
          </a:xfrm>
          <a:prstGeom prst="chevron">
            <a:avLst>
              <a:gd name="adj" fmla="val 13167"/>
            </a:avLst>
          </a:prstGeom>
          <a:solidFill>
            <a:schemeClr val="bg1">
              <a:lumMod val="95000"/>
            </a:schemeClr>
          </a:solidFill>
          <a:ln w="6350">
            <a:noFill/>
            <a:miter lim="800000"/>
            <a:headEnd/>
            <a:tailEnd/>
          </a:ln>
          <a:effectLst>
            <a:outerShdw dist="35921" dir="2700000" algn="ctr" rotWithShape="0">
              <a:schemeClr val="hlink"/>
            </a:outerShdw>
          </a:effectLst>
        </p:spPr>
        <p:txBody>
          <a:bodyPr wrap="square" lIns="0" tIns="0" rIns="0" bIns="0" anchor="ctr">
            <a:spAutoFit/>
          </a:bodyPr>
          <a:lstStyle/>
          <a:p>
            <a:pPr>
              <a:defRPr/>
            </a:pPr>
            <a:endParaRPr lang="zh-CN" altLang="en-US">
              <a:ea typeface="宋体" charset="-122"/>
            </a:endParaRPr>
          </a:p>
        </p:txBody>
      </p:sp>
      <p:sp>
        <p:nvSpPr>
          <p:cNvPr id="27" name="AutoShape 3"/>
          <p:cNvSpPr>
            <a:spLocks noChangeArrowheads="1"/>
          </p:cNvSpPr>
          <p:nvPr/>
        </p:nvSpPr>
        <p:spPr bwMode="auto">
          <a:xfrm>
            <a:off x="1115616" y="4679925"/>
            <a:ext cx="2048802" cy="693291"/>
          </a:xfrm>
          <a:prstGeom prst="homePlate">
            <a:avLst>
              <a:gd name="adj" fmla="val 12941"/>
            </a:avLst>
          </a:prstGeom>
          <a:solidFill>
            <a:schemeClr val="bg1">
              <a:lumMod val="95000"/>
            </a:schemeClr>
          </a:solidFill>
          <a:ln w="6350">
            <a:noFill/>
            <a:miter lim="800000"/>
            <a:headEnd/>
            <a:tailEnd/>
          </a:ln>
          <a:effectLst>
            <a:outerShdw dist="35921" dir="2700000" algn="ctr" rotWithShape="0">
              <a:schemeClr val="hlink"/>
            </a:outerShdw>
          </a:effectLst>
        </p:spPr>
        <p:txBody>
          <a:bodyPr wrap="square" lIns="0" tIns="0" rIns="0" bIns="0" anchor="ctr">
            <a:spAutoFit/>
          </a:bodyPr>
          <a:lstStyle/>
          <a:p>
            <a:pPr>
              <a:defRPr/>
            </a:pPr>
            <a:endParaRPr lang="zh-CN" altLang="en-US">
              <a:ea typeface="宋体" charset="-122"/>
            </a:endParaRPr>
          </a:p>
        </p:txBody>
      </p:sp>
      <p:sp>
        <p:nvSpPr>
          <p:cNvPr id="34820" name="Text Box 4"/>
          <p:cNvSpPr txBox="1">
            <a:spLocks noChangeArrowheads="1"/>
          </p:cNvSpPr>
          <p:nvPr/>
        </p:nvSpPr>
        <p:spPr bwMode="auto">
          <a:xfrm>
            <a:off x="1187624" y="4880193"/>
            <a:ext cx="1935877" cy="276999"/>
          </a:xfrm>
          <a:prstGeom prst="rect">
            <a:avLst/>
          </a:prstGeom>
          <a:solidFill>
            <a:schemeClr val="bg1">
              <a:lumMod val="95000"/>
            </a:schemeClr>
          </a:solidFill>
          <a:ln w="6350">
            <a:noFill/>
            <a:miter lim="800000"/>
            <a:headEnd/>
            <a:tailEnd/>
          </a:ln>
        </p:spPr>
        <p:txBody>
          <a:bodyPr wrap="square" lIns="0" tIns="0" rIns="0" bIns="0" anchor="ctr">
            <a:spAutoFit/>
          </a:bodyPr>
          <a:lstStyle/>
          <a:p>
            <a:pPr algn="ctr" eaLnBrk="0" hangingPunct="0"/>
            <a:r>
              <a:rPr kumimoji="1" lang="zh-CN" altLang="en-US" dirty="0">
                <a:solidFill>
                  <a:srgbClr val="000000"/>
                </a:solidFill>
                <a:latin typeface="华文新魏" pitchFamily="2" charset="-122"/>
                <a:ea typeface="华文新魏" pitchFamily="2" charset="-122"/>
              </a:rPr>
              <a:t>背景介绍</a:t>
            </a:r>
          </a:p>
        </p:txBody>
      </p:sp>
      <p:sp>
        <p:nvSpPr>
          <p:cNvPr id="34822" name="Text Box 7"/>
          <p:cNvSpPr txBox="1">
            <a:spLocks noChangeArrowheads="1"/>
          </p:cNvSpPr>
          <p:nvPr/>
        </p:nvSpPr>
        <p:spPr bwMode="auto">
          <a:xfrm>
            <a:off x="3012518" y="4219188"/>
            <a:ext cx="1752302" cy="276999"/>
          </a:xfrm>
          <a:prstGeom prst="rect">
            <a:avLst/>
          </a:prstGeom>
          <a:solidFill>
            <a:schemeClr val="bg1">
              <a:lumMod val="95000"/>
            </a:schemeClr>
          </a:solidFill>
          <a:ln w="6350">
            <a:noFill/>
            <a:miter lim="800000"/>
            <a:headEnd/>
            <a:tailEnd/>
          </a:ln>
        </p:spPr>
        <p:txBody>
          <a:bodyPr wrap="square" lIns="0" tIns="0" rIns="0" bIns="0" anchor="ctr">
            <a:spAutoFit/>
          </a:bodyPr>
          <a:lstStyle/>
          <a:p>
            <a:pPr algn="ctr" eaLnBrk="0" hangingPunct="0"/>
            <a:r>
              <a:rPr kumimoji="1" lang="zh-CN" altLang="en-US" dirty="0">
                <a:solidFill>
                  <a:srgbClr val="000000"/>
                </a:solidFill>
                <a:latin typeface="华文新魏" pitchFamily="2" charset="-122"/>
                <a:ea typeface="华文新魏" pitchFamily="2" charset="-122"/>
              </a:rPr>
              <a:t>保险对象及方案</a:t>
            </a:r>
          </a:p>
        </p:txBody>
      </p:sp>
      <p:sp>
        <p:nvSpPr>
          <p:cNvPr id="34824" name="Text Box 10"/>
          <p:cNvSpPr txBox="1">
            <a:spLocks noChangeArrowheads="1"/>
          </p:cNvSpPr>
          <p:nvPr/>
        </p:nvSpPr>
        <p:spPr bwMode="auto">
          <a:xfrm>
            <a:off x="6448028" y="2844373"/>
            <a:ext cx="1754157" cy="276999"/>
          </a:xfrm>
          <a:prstGeom prst="rect">
            <a:avLst/>
          </a:prstGeom>
          <a:solidFill>
            <a:schemeClr val="bg1">
              <a:lumMod val="95000"/>
            </a:schemeClr>
          </a:solidFill>
          <a:ln w="6350">
            <a:noFill/>
            <a:miter lim="800000"/>
            <a:headEnd/>
            <a:tailEnd/>
          </a:ln>
        </p:spPr>
        <p:txBody>
          <a:bodyPr wrap="square" lIns="0" tIns="0" rIns="0" bIns="0" anchor="ctr">
            <a:spAutoFit/>
          </a:bodyPr>
          <a:lstStyle/>
          <a:p>
            <a:pPr algn="ctr" eaLnBrk="0" hangingPunct="0"/>
            <a:r>
              <a:rPr kumimoji="1" lang="zh-CN" altLang="en-US" dirty="0" smtClean="0">
                <a:solidFill>
                  <a:srgbClr val="000000"/>
                </a:solidFill>
                <a:latin typeface="华文新魏" pitchFamily="2" charset="-122"/>
                <a:ea typeface="华文新魏" pitchFamily="2" charset="-122"/>
              </a:rPr>
              <a:t>历年保单赔付率</a:t>
            </a:r>
            <a:endParaRPr kumimoji="1" lang="zh-CN" altLang="en-US" dirty="0">
              <a:solidFill>
                <a:srgbClr val="000000"/>
              </a:solidFill>
              <a:latin typeface="华文新魏" pitchFamily="2" charset="-122"/>
              <a:ea typeface="华文新魏" pitchFamily="2" charset="-122"/>
            </a:endParaRPr>
          </a:p>
        </p:txBody>
      </p:sp>
      <p:sp>
        <p:nvSpPr>
          <p:cNvPr id="34826" name="Text Box 13"/>
          <p:cNvSpPr txBox="1">
            <a:spLocks noChangeArrowheads="1"/>
          </p:cNvSpPr>
          <p:nvPr/>
        </p:nvSpPr>
        <p:spPr bwMode="auto">
          <a:xfrm>
            <a:off x="4547889" y="3440033"/>
            <a:ext cx="1752303" cy="276999"/>
          </a:xfrm>
          <a:prstGeom prst="rect">
            <a:avLst/>
          </a:prstGeom>
          <a:solidFill>
            <a:schemeClr val="bg1">
              <a:lumMod val="95000"/>
            </a:schemeClr>
          </a:solidFill>
          <a:ln w="6350">
            <a:noFill/>
            <a:miter lim="800000"/>
            <a:headEnd/>
            <a:tailEnd/>
          </a:ln>
        </p:spPr>
        <p:txBody>
          <a:bodyPr wrap="square" lIns="0" tIns="0" rIns="0" bIns="0" anchor="ctr">
            <a:spAutoFit/>
          </a:bodyPr>
          <a:lstStyle/>
          <a:p>
            <a:pPr algn="ctr" eaLnBrk="0" hangingPunct="0"/>
            <a:r>
              <a:rPr kumimoji="1" lang="zh-CN" altLang="en-US" dirty="0">
                <a:solidFill>
                  <a:srgbClr val="000000"/>
                </a:solidFill>
                <a:latin typeface="华文新魏" pitchFamily="2" charset="-122"/>
                <a:ea typeface="华文新魏" pitchFamily="2" charset="-122"/>
              </a:rPr>
              <a:t>保险理赔程序</a:t>
            </a:r>
          </a:p>
        </p:txBody>
      </p:sp>
      <p:sp>
        <p:nvSpPr>
          <p:cNvPr id="34829" name="Rectangle 18"/>
          <p:cNvSpPr>
            <a:spLocks noChangeArrowheads="1"/>
          </p:cNvSpPr>
          <p:nvPr/>
        </p:nvSpPr>
        <p:spPr bwMode="auto">
          <a:xfrm>
            <a:off x="487363" y="4746625"/>
            <a:ext cx="225425" cy="225425"/>
          </a:xfrm>
          <a:prstGeom prst="rect">
            <a:avLst/>
          </a:prstGeom>
          <a:solidFill>
            <a:schemeClr val="bg1">
              <a:lumMod val="9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1</a:t>
            </a:r>
            <a:endParaRPr kumimoji="1" lang="zh-CN" altLang="en-US">
              <a:solidFill>
                <a:srgbClr val="000000"/>
              </a:solidFill>
            </a:endParaRPr>
          </a:p>
        </p:txBody>
      </p:sp>
      <p:sp>
        <p:nvSpPr>
          <p:cNvPr id="34831" name="Rectangle 20"/>
          <p:cNvSpPr>
            <a:spLocks noChangeArrowheads="1"/>
          </p:cNvSpPr>
          <p:nvPr/>
        </p:nvSpPr>
        <p:spPr bwMode="auto">
          <a:xfrm>
            <a:off x="3905250" y="3532188"/>
            <a:ext cx="225425" cy="225425"/>
          </a:xfrm>
          <a:prstGeom prst="rect">
            <a:avLst/>
          </a:prstGeom>
          <a:solidFill>
            <a:schemeClr val="bg1">
              <a:lumMod val="9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3</a:t>
            </a:r>
            <a:endParaRPr kumimoji="1" lang="zh-CN" altLang="en-US">
              <a:solidFill>
                <a:srgbClr val="000000"/>
              </a:solidFill>
            </a:endParaRPr>
          </a:p>
        </p:txBody>
      </p:sp>
      <p:sp>
        <p:nvSpPr>
          <p:cNvPr id="34832" name="Rectangle 21"/>
          <p:cNvSpPr>
            <a:spLocks noChangeArrowheads="1"/>
          </p:cNvSpPr>
          <p:nvPr/>
        </p:nvSpPr>
        <p:spPr bwMode="auto">
          <a:xfrm>
            <a:off x="5629275" y="2925763"/>
            <a:ext cx="225425" cy="225425"/>
          </a:xfrm>
          <a:prstGeom prst="rect">
            <a:avLst/>
          </a:prstGeom>
          <a:solidFill>
            <a:schemeClr val="bg1">
              <a:lumMod val="9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4</a:t>
            </a:r>
            <a:endParaRPr kumimoji="1" lang="zh-CN" altLang="en-US">
              <a:solidFill>
                <a:srgbClr val="000000"/>
              </a:solidFill>
            </a:endParaRPr>
          </a:p>
        </p:txBody>
      </p:sp>
      <p:sp>
        <p:nvSpPr>
          <p:cNvPr id="34833" name="Rectangle 22"/>
          <p:cNvSpPr>
            <a:spLocks noChangeArrowheads="1"/>
          </p:cNvSpPr>
          <p:nvPr/>
        </p:nvSpPr>
        <p:spPr bwMode="auto">
          <a:xfrm>
            <a:off x="7353300" y="2325688"/>
            <a:ext cx="225425" cy="225425"/>
          </a:xfrm>
          <a:prstGeom prst="rect">
            <a:avLst/>
          </a:prstGeom>
          <a:solidFill>
            <a:schemeClr val="bg1">
              <a:lumMod val="95000"/>
            </a:schemeClr>
          </a:solidFill>
          <a:ln w="6350">
            <a:noFill/>
            <a:miter lim="800000"/>
            <a:headEnd/>
            <a:tailEnd/>
          </a:ln>
        </p:spPr>
        <p:txBody>
          <a:bodyPr lIns="0" tIns="0" rIns="0" bIns="0" anchor="ctr" anchorCtr="1"/>
          <a:lstStyle/>
          <a:p>
            <a:pPr eaLnBrk="0" hangingPunct="0"/>
            <a:r>
              <a:rPr kumimoji="1" lang="zh-CN" altLang="en-US" sz="1200">
                <a:solidFill>
                  <a:schemeClr val="bg1"/>
                </a:solidFill>
              </a:rPr>
              <a:t>5</a:t>
            </a:r>
            <a:endParaRPr kumimoji="1"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20"/>
                                        </p:tgtEl>
                                        <p:attrNameLst>
                                          <p:attrName>style.visibility</p:attrName>
                                        </p:attrNameLst>
                                      </p:cBhvr>
                                      <p:to>
                                        <p:strVal val="visible"/>
                                      </p:to>
                                    </p:set>
                                    <p:animEffect transition="in" filter="fade">
                                      <p:cBhvr>
                                        <p:cTn id="10" dur="500"/>
                                        <p:tgtEl>
                                          <p:spTgt spid="348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822"/>
                                        </p:tgtEl>
                                        <p:attrNameLst>
                                          <p:attrName>style.visibility</p:attrName>
                                        </p:attrNameLst>
                                      </p:cBhvr>
                                      <p:to>
                                        <p:strVal val="visible"/>
                                      </p:to>
                                    </p:set>
                                    <p:animEffect transition="in" filter="fade">
                                      <p:cBhvr>
                                        <p:cTn id="18" dur="500"/>
                                        <p:tgtEl>
                                          <p:spTgt spid="348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826"/>
                                        </p:tgtEl>
                                        <p:attrNameLst>
                                          <p:attrName>style.visibility</p:attrName>
                                        </p:attrNameLst>
                                      </p:cBhvr>
                                      <p:to>
                                        <p:strVal val="visible"/>
                                      </p:to>
                                    </p:set>
                                    <p:animEffect transition="in" filter="fade">
                                      <p:cBhvr>
                                        <p:cTn id="26" dur="500"/>
                                        <p:tgtEl>
                                          <p:spTgt spid="3482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4824"/>
                                        </p:tgtEl>
                                        <p:attrNameLst>
                                          <p:attrName>style.visibility</p:attrName>
                                        </p:attrNameLst>
                                      </p:cBhvr>
                                      <p:to>
                                        <p:strVal val="visible"/>
                                      </p:to>
                                    </p:set>
                                    <p:animEffect transition="in" filter="fade">
                                      <p:cBhvr>
                                        <p:cTn id="34"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5" grpId="0" animBg="1"/>
      <p:bldP spid="38" grpId="0" animBg="1"/>
      <p:bldP spid="27" grpId="0" animBg="1"/>
      <p:bldP spid="34820" grpId="0" animBg="1"/>
      <p:bldP spid="34822" grpId="0" animBg="1"/>
      <p:bldP spid="34824" grpId="0" animBg="1"/>
      <p:bldP spid="348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a:xfrm>
            <a:off x="251520" y="1556792"/>
            <a:ext cx="8229600" cy="1143000"/>
          </a:xfrm>
        </p:spPr>
        <p:txBody>
          <a:bodyPr/>
          <a:lstStyle/>
          <a:p>
            <a:r>
              <a:rPr lang="en-US" altLang="zh-CN" sz="3200" dirty="0" smtClean="0">
                <a:latin typeface="+mn-ea"/>
                <a:ea typeface="+mn-ea"/>
              </a:rPr>
              <a:t>1.</a:t>
            </a:r>
            <a:r>
              <a:rPr lang="zh-CN" altLang="en-US" sz="3200" dirty="0" smtClean="0">
                <a:latin typeface="+mn-ea"/>
                <a:ea typeface="+mn-ea"/>
              </a:rPr>
              <a:t>背景介绍</a:t>
            </a:r>
          </a:p>
        </p:txBody>
      </p:sp>
      <p:sp>
        <p:nvSpPr>
          <p:cNvPr id="35843" name="内容占位符 2"/>
          <p:cNvSpPr>
            <a:spLocks noGrp="1"/>
          </p:cNvSpPr>
          <p:nvPr>
            <p:ph idx="1"/>
          </p:nvPr>
        </p:nvSpPr>
        <p:spPr>
          <a:xfrm>
            <a:off x="428625" y="2166640"/>
            <a:ext cx="8229600" cy="4430712"/>
          </a:xfrm>
        </p:spPr>
        <p:txBody>
          <a:bodyPr/>
          <a:lstStyle/>
          <a:p>
            <a:pPr>
              <a:lnSpc>
                <a:spcPct val="150000"/>
              </a:lnSpc>
            </a:pPr>
            <a:r>
              <a:rPr lang="zh-CN" altLang="en-US" sz="2400" dirty="0" smtClean="0">
                <a:latin typeface="华文新魏" pitchFamily="2" charset="-122"/>
                <a:ea typeface="华文新魏" pitchFamily="2" charset="-122"/>
              </a:rPr>
              <a:t>       </a:t>
            </a:r>
            <a:r>
              <a:rPr lang="zh-CN" altLang="en-US" sz="2000" dirty="0" smtClean="0">
                <a:latin typeface="幼圆" panose="02010509060101010101" pitchFamily="49" charset="-122"/>
                <a:ea typeface="幼圆" panose="02010509060101010101" pitchFamily="49" charset="-122"/>
              </a:rPr>
              <a:t>为促进北京大学教育事业的稳步发展，保障北京大学学生的人身安全，确保北京大学学生求学期间（如在校学习、生活，参加社会实践、寒暑假期间等）发生意外伤害或疾病时，本人或家庭能得到一定的经济补偿，我校</a:t>
            </a:r>
            <a:r>
              <a:rPr lang="en-US" altLang="zh-CN" sz="2000" dirty="0" smtClean="0">
                <a:latin typeface="幼圆" panose="02010509060101010101" pitchFamily="49" charset="-122"/>
                <a:ea typeface="幼圆" panose="02010509060101010101" pitchFamily="49" charset="-122"/>
              </a:rPr>
              <a:t>2003</a:t>
            </a:r>
            <a:r>
              <a:rPr lang="zh-CN" altLang="en-US" sz="2000" dirty="0" smtClean="0">
                <a:latin typeface="幼圆" panose="02010509060101010101" pitchFamily="49" charset="-122"/>
                <a:ea typeface="幼圆" panose="02010509060101010101" pitchFamily="49" charset="-122"/>
              </a:rPr>
              <a:t>年开始通过中国太平养老保险股份有限公司为本校自愿投保的学生办理团体保险。</a:t>
            </a:r>
            <a:endParaRPr lang="en-US" altLang="zh-CN" sz="2000" dirty="0" smtClean="0">
              <a:latin typeface="幼圆" panose="02010509060101010101" pitchFamily="49" charset="-122"/>
              <a:ea typeface="幼圆" panose="02010509060101010101" pitchFamily="49" charset="-122"/>
            </a:endParaRPr>
          </a:p>
          <a:p>
            <a:pPr>
              <a:lnSpc>
                <a:spcPct val="150000"/>
              </a:lnSpc>
            </a:pPr>
            <a:r>
              <a:rPr lang="zh-CN" altLang="en-US" sz="2000" dirty="0" smtClean="0">
                <a:latin typeface="幼圆" panose="02010509060101010101" pitchFamily="49" charset="-122"/>
                <a:ea typeface="幼圆" panose="02010509060101010101" pitchFamily="49" charset="-122"/>
              </a:rPr>
              <a:t>    我校现今已经形成了较成熟的投保、理赔模式。这不仅提高了全体学生的安全、健康意识，有利于学生的健康成长，而且也对学生重大疾病和意外事故的善后处理起到了重要作用。</a:t>
            </a:r>
          </a:p>
          <a:p>
            <a:pPr>
              <a:lnSpc>
                <a:spcPct val="150000"/>
              </a:lnSpc>
            </a:pPr>
            <a:endParaRPr lang="zh-CN" altLang="en-US" sz="2000" dirty="0" smtClean="0">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467544" y="1637928"/>
            <a:ext cx="8229600" cy="1143000"/>
          </a:xfrm>
        </p:spPr>
        <p:txBody>
          <a:bodyPr/>
          <a:lstStyle/>
          <a:p>
            <a:r>
              <a:rPr lang="en-US" altLang="zh-CN" sz="3200" dirty="0" smtClean="0">
                <a:latin typeface="+mn-ea"/>
                <a:ea typeface="+mn-ea"/>
              </a:rPr>
              <a:t>2.</a:t>
            </a:r>
            <a:r>
              <a:rPr lang="zh-CN" altLang="en-US" sz="3200" dirty="0" smtClean="0">
                <a:latin typeface="+mn-ea"/>
                <a:ea typeface="+mn-ea"/>
              </a:rPr>
              <a:t>保险对象及方案（一）</a:t>
            </a:r>
          </a:p>
        </p:txBody>
      </p:sp>
      <p:sp>
        <p:nvSpPr>
          <p:cNvPr id="36867" name="内容占位符 15"/>
          <p:cNvSpPr>
            <a:spLocks noGrp="1"/>
          </p:cNvSpPr>
          <p:nvPr>
            <p:ph idx="1"/>
          </p:nvPr>
        </p:nvSpPr>
        <p:spPr>
          <a:xfrm>
            <a:off x="357188" y="2312937"/>
            <a:ext cx="8229600" cy="3996383"/>
          </a:xfrm>
        </p:spPr>
        <p:txBody>
          <a:bodyPr/>
          <a:lstStyle/>
          <a:p>
            <a:pPr>
              <a:lnSpc>
                <a:spcPct val="150000"/>
              </a:lnSpc>
              <a:buFont typeface="Wingdings" pitchFamily="2" charset="2"/>
              <a:buChar char="Ø"/>
            </a:pPr>
            <a:r>
              <a:rPr lang="zh-CN" altLang="en-US" sz="2000" dirty="0" smtClean="0">
                <a:latin typeface="幼圆" pitchFamily="49" charset="-122"/>
                <a:ea typeface="幼圆" pitchFamily="49" charset="-122"/>
              </a:rPr>
              <a:t>保险对象</a:t>
            </a:r>
            <a:endParaRPr lang="en-US" altLang="zh-CN" sz="2000" dirty="0" smtClean="0">
              <a:latin typeface="幼圆" pitchFamily="49" charset="-122"/>
              <a:ea typeface="幼圆" pitchFamily="49" charset="-122"/>
            </a:endParaRPr>
          </a:p>
          <a:p>
            <a:pPr>
              <a:lnSpc>
                <a:spcPct val="150000"/>
              </a:lnSpc>
              <a:buFont typeface="Wingdings" pitchFamily="2" charset="2"/>
              <a:buChar char="l"/>
            </a:pPr>
            <a:r>
              <a:rPr lang="zh-CN" altLang="en-US" sz="2000" b="0" dirty="0" smtClean="0">
                <a:latin typeface="幼圆" pitchFamily="49" charset="-122"/>
                <a:ea typeface="幼圆" pitchFamily="49" charset="-122"/>
              </a:rPr>
              <a:t>保险对象凡在校注册身体健康、能正常参加学习，并享受公费医疗政策的学生，涵盖我校自费、委培、在职学习以及延期毕业的学生</a:t>
            </a:r>
            <a:endParaRPr lang="en-US" altLang="zh-CN" sz="2000" b="0" dirty="0" smtClean="0">
              <a:latin typeface="幼圆" pitchFamily="49" charset="-122"/>
              <a:ea typeface="幼圆" pitchFamily="49" charset="-122"/>
            </a:endParaRPr>
          </a:p>
          <a:p>
            <a:pPr>
              <a:lnSpc>
                <a:spcPct val="150000"/>
              </a:lnSpc>
              <a:buFont typeface="Wingdings" pitchFamily="2" charset="2"/>
              <a:buChar char="Ø"/>
            </a:pPr>
            <a:r>
              <a:rPr lang="zh-CN" altLang="en-US" sz="2000" dirty="0" smtClean="0">
                <a:latin typeface="幼圆" pitchFamily="49" charset="-122"/>
                <a:ea typeface="幼圆" pitchFamily="49" charset="-122"/>
              </a:rPr>
              <a:t>投保方式</a:t>
            </a:r>
            <a:endParaRPr lang="en-US" altLang="zh-CN" sz="2000" dirty="0" smtClean="0">
              <a:latin typeface="幼圆" pitchFamily="49" charset="-122"/>
              <a:ea typeface="幼圆" pitchFamily="49" charset="-122"/>
            </a:endParaRPr>
          </a:p>
          <a:p>
            <a:pPr hangingPunct="1">
              <a:lnSpc>
                <a:spcPct val="150000"/>
              </a:lnSpc>
              <a:buFont typeface="Wingdings" pitchFamily="2" charset="2"/>
              <a:buChar char="l"/>
            </a:pPr>
            <a:r>
              <a:rPr lang="zh-CN" altLang="en-US" sz="2000" b="0" dirty="0" smtClean="0">
                <a:latin typeface="幼圆" pitchFamily="49" charset="-122"/>
                <a:ea typeface="幼圆" pitchFamily="49" charset="-122"/>
              </a:rPr>
              <a:t>每位学生保险费</a:t>
            </a:r>
            <a:r>
              <a:rPr lang="en-US" altLang="zh-CN" sz="2000" b="0" dirty="0" smtClean="0">
                <a:latin typeface="幼圆" pitchFamily="49" charset="-122"/>
                <a:ea typeface="幼圆" pitchFamily="49" charset="-122"/>
              </a:rPr>
              <a:t>80</a:t>
            </a:r>
            <a:r>
              <a:rPr lang="zh-CN" altLang="en-US" sz="2000" b="0" dirty="0" smtClean="0">
                <a:latin typeface="幼圆" pitchFamily="49" charset="-122"/>
                <a:ea typeface="幼圆" pitchFamily="49" charset="-122"/>
              </a:rPr>
              <a:t>元。每学年开学初，由学生登录学生综合信息管理系统阅读投保须知，自主选择是否投保。学工部与各院系一方面积极动员学生投保，另一方面坚持学生自愿投保的原则，不做硬性规定。留学生保险由留学生办公室负责。</a:t>
            </a:r>
            <a:endParaRPr lang="en-US" altLang="zh-CN" sz="2000" b="0" dirty="0" smtClean="0">
              <a:latin typeface="幼圆" pitchFamily="49" charset="-122"/>
              <a:ea typeface="幼圆" pitchFamily="49" charset="-122"/>
            </a:endParaRPr>
          </a:p>
          <a:p>
            <a:pPr>
              <a:lnSpc>
                <a:spcPct val="150000"/>
              </a:lnSpc>
              <a:buFont typeface="Wingdings" pitchFamily="2" charset="2"/>
              <a:buChar char="l"/>
            </a:pPr>
            <a:endParaRPr lang="zh-CN" altLang="en-US" sz="2000" b="0" dirty="0" smtClean="0">
              <a:latin typeface="幼圆" pitchFamily="49" charset="-122"/>
              <a:ea typeface="幼圆"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down)">
                                      <p:cBhvr>
                                        <p:cTn id="7" dur="500"/>
                                        <p:tgtEl>
                                          <p:spTgt spid="36867">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6867">
                                            <p:txEl>
                                              <p:pRg st="1" end="1"/>
                                            </p:txEl>
                                          </p:spTgt>
                                        </p:tgtEl>
                                        <p:attrNameLst>
                                          <p:attrName>style.visibility</p:attrName>
                                        </p:attrNameLst>
                                      </p:cBhvr>
                                      <p:to>
                                        <p:strVal val="visible"/>
                                      </p:to>
                                    </p:set>
                                    <p:animEffect transition="in" filter="wipe(down)">
                                      <p:cBhvr>
                                        <p:cTn id="10" dur="500"/>
                                        <p:tgtEl>
                                          <p:spTgt spid="368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wipe(down)">
                                      <p:cBhvr>
                                        <p:cTn id="15" dur="500"/>
                                        <p:tgtEl>
                                          <p:spTgt spid="36867">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6867">
                                            <p:txEl>
                                              <p:pRg st="3" end="3"/>
                                            </p:txEl>
                                          </p:spTgt>
                                        </p:tgtEl>
                                        <p:attrNameLst>
                                          <p:attrName>style.visibility</p:attrName>
                                        </p:attrNameLst>
                                      </p:cBhvr>
                                      <p:to>
                                        <p:strVal val="visible"/>
                                      </p:to>
                                    </p:set>
                                    <p:animEffect transition="in" filter="wipe(down)">
                                      <p:cBhvr>
                                        <p:cTn id="18"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a:xfrm>
            <a:off x="3500430" y="571480"/>
            <a:ext cx="8229600" cy="1143000"/>
          </a:xfrm>
        </p:spPr>
        <p:txBody>
          <a:bodyPr/>
          <a:lstStyle/>
          <a:p>
            <a:r>
              <a:rPr lang="en-US" altLang="zh-CN" sz="2800" dirty="0" smtClean="0">
                <a:solidFill>
                  <a:schemeClr val="bg1"/>
                </a:solidFill>
              </a:rPr>
              <a:t>2.</a:t>
            </a:r>
            <a:r>
              <a:rPr lang="zh-CN" altLang="en-US" sz="2800" dirty="0" smtClean="0">
                <a:solidFill>
                  <a:schemeClr val="bg1"/>
                </a:solidFill>
              </a:rPr>
              <a:t>对象及方案（二）</a:t>
            </a:r>
          </a:p>
        </p:txBody>
      </p:sp>
      <p:sp>
        <p:nvSpPr>
          <p:cNvPr id="38915" name="Arc 3"/>
          <p:cNvSpPr>
            <a:spLocks/>
          </p:cNvSpPr>
          <p:nvPr/>
        </p:nvSpPr>
        <p:spPr bwMode="auto">
          <a:xfrm>
            <a:off x="4297363" y="1600200"/>
            <a:ext cx="1917700" cy="2882900"/>
          </a:xfrm>
          <a:custGeom>
            <a:avLst/>
            <a:gdLst>
              <a:gd name="T0" fmla="*/ 0 w 21600"/>
              <a:gd name="T1" fmla="*/ 0 h 32421"/>
              <a:gd name="T2" fmla="*/ 2147483647 w 21600"/>
              <a:gd name="T3" fmla="*/ 2147483647 h 32421"/>
              <a:gd name="T4" fmla="*/ 0 w 21600"/>
              <a:gd name="T5" fmla="*/ 2147483647 h 32421"/>
              <a:gd name="T6" fmla="*/ 0 60000 65536"/>
              <a:gd name="T7" fmla="*/ 0 60000 65536"/>
              <a:gd name="T8" fmla="*/ 0 60000 65536"/>
              <a:gd name="T9" fmla="*/ 0 w 21600"/>
              <a:gd name="T10" fmla="*/ 0 h 32421"/>
              <a:gd name="T11" fmla="*/ 21600 w 21600"/>
              <a:gd name="T12" fmla="*/ 32421 h 32421"/>
            </a:gdLst>
            <a:ahLst/>
            <a:cxnLst>
              <a:cxn ang="T6">
                <a:pos x="T0" y="T1"/>
              </a:cxn>
              <a:cxn ang="T7">
                <a:pos x="T2" y="T3"/>
              </a:cxn>
              <a:cxn ang="T8">
                <a:pos x="T4" y="T5"/>
              </a:cxn>
            </a:cxnLst>
            <a:rect l="T9" t="T10" r="T11" b="T12"/>
            <a:pathLst>
              <a:path w="21600" h="32421" fill="none" extrusionOk="0">
                <a:moveTo>
                  <a:pt x="-1" y="0"/>
                </a:moveTo>
                <a:cubicBezTo>
                  <a:pt x="11929" y="0"/>
                  <a:pt x="21600" y="9670"/>
                  <a:pt x="21600" y="21600"/>
                </a:cubicBezTo>
                <a:cubicBezTo>
                  <a:pt x="21600" y="25399"/>
                  <a:pt x="20597" y="29132"/>
                  <a:pt x="18694" y="32421"/>
                </a:cubicBezTo>
              </a:path>
              <a:path w="21600" h="32421" stroke="0" extrusionOk="0">
                <a:moveTo>
                  <a:pt x="-1" y="0"/>
                </a:moveTo>
                <a:cubicBezTo>
                  <a:pt x="11929" y="0"/>
                  <a:pt x="21600" y="9670"/>
                  <a:pt x="21600" y="21600"/>
                </a:cubicBezTo>
                <a:cubicBezTo>
                  <a:pt x="21600" y="25399"/>
                  <a:pt x="20597" y="29132"/>
                  <a:pt x="18694" y="32421"/>
                </a:cubicBezTo>
                <a:lnTo>
                  <a:pt x="0" y="21600"/>
                </a:lnTo>
                <a:close/>
              </a:path>
            </a:pathLst>
          </a:custGeom>
          <a:solidFill>
            <a:srgbClr val="FFFFFF"/>
          </a:solidFill>
          <a:ln w="6350">
            <a:solidFill>
              <a:srgbClr val="000000"/>
            </a:solidFill>
            <a:round/>
            <a:headEnd/>
            <a:tailEnd/>
          </a:ln>
        </p:spPr>
        <p:txBody>
          <a:bodyPr/>
          <a:lstStyle/>
          <a:p>
            <a:endParaRPr lang="zh-CN" altLang="en-US"/>
          </a:p>
        </p:txBody>
      </p:sp>
      <p:sp>
        <p:nvSpPr>
          <p:cNvPr id="38916" name="Arc 4"/>
          <p:cNvSpPr>
            <a:spLocks/>
          </p:cNvSpPr>
          <p:nvPr/>
        </p:nvSpPr>
        <p:spPr bwMode="auto">
          <a:xfrm>
            <a:off x="2638425" y="3521075"/>
            <a:ext cx="3317875" cy="1920875"/>
          </a:xfrm>
          <a:custGeom>
            <a:avLst/>
            <a:gdLst>
              <a:gd name="T0" fmla="*/ 2147483647 w 37392"/>
              <a:gd name="T1" fmla="*/ 2147483647 h 21600"/>
              <a:gd name="T2" fmla="*/ 0 w 37392"/>
              <a:gd name="T3" fmla="*/ 2147483647 h 21600"/>
              <a:gd name="T4" fmla="*/ 2147483647 w 37392"/>
              <a:gd name="T5" fmla="*/ 0 h 21600"/>
              <a:gd name="T6" fmla="*/ 0 60000 65536"/>
              <a:gd name="T7" fmla="*/ 0 60000 65536"/>
              <a:gd name="T8" fmla="*/ 0 60000 65536"/>
              <a:gd name="T9" fmla="*/ 0 w 37392"/>
              <a:gd name="T10" fmla="*/ 0 h 21600"/>
              <a:gd name="T11" fmla="*/ 37392 w 37392"/>
              <a:gd name="T12" fmla="*/ 21600 h 21600"/>
            </a:gdLst>
            <a:ahLst/>
            <a:cxnLst>
              <a:cxn ang="T6">
                <a:pos x="T0" y="T1"/>
              </a:cxn>
              <a:cxn ang="T7">
                <a:pos x="T2" y="T3"/>
              </a:cxn>
              <a:cxn ang="T8">
                <a:pos x="T4" y="T5"/>
              </a:cxn>
            </a:cxnLst>
            <a:rect l="T9" t="T10" r="T11" b="T12"/>
            <a:pathLst>
              <a:path w="37392" h="21600" fill="none" extrusionOk="0">
                <a:moveTo>
                  <a:pt x="37392" y="10821"/>
                </a:moveTo>
                <a:cubicBezTo>
                  <a:pt x="33530" y="17492"/>
                  <a:pt x="26406" y="21599"/>
                  <a:pt x="18698" y="21600"/>
                </a:cubicBezTo>
                <a:cubicBezTo>
                  <a:pt x="10986" y="21600"/>
                  <a:pt x="3859" y="17488"/>
                  <a:pt x="-1" y="10813"/>
                </a:cubicBezTo>
              </a:path>
              <a:path w="37392" h="21600" stroke="0" extrusionOk="0">
                <a:moveTo>
                  <a:pt x="37392" y="10821"/>
                </a:moveTo>
                <a:cubicBezTo>
                  <a:pt x="33530" y="17492"/>
                  <a:pt x="26406" y="21599"/>
                  <a:pt x="18698" y="21600"/>
                </a:cubicBezTo>
                <a:cubicBezTo>
                  <a:pt x="10986" y="21600"/>
                  <a:pt x="3859" y="17488"/>
                  <a:pt x="-1" y="10813"/>
                </a:cubicBezTo>
                <a:lnTo>
                  <a:pt x="18698" y="0"/>
                </a:lnTo>
                <a:close/>
              </a:path>
            </a:pathLst>
          </a:custGeom>
          <a:solidFill>
            <a:srgbClr val="FFFFFF"/>
          </a:solidFill>
          <a:ln w="6350">
            <a:solidFill>
              <a:srgbClr val="000000"/>
            </a:solidFill>
            <a:round/>
            <a:headEnd/>
            <a:tailEnd/>
          </a:ln>
        </p:spPr>
        <p:txBody>
          <a:bodyPr/>
          <a:lstStyle/>
          <a:p>
            <a:endParaRPr lang="zh-CN" altLang="en-US"/>
          </a:p>
        </p:txBody>
      </p:sp>
      <p:sp>
        <p:nvSpPr>
          <p:cNvPr id="38917" name="Arc 5"/>
          <p:cNvSpPr>
            <a:spLocks/>
          </p:cNvSpPr>
          <p:nvPr/>
        </p:nvSpPr>
        <p:spPr bwMode="auto">
          <a:xfrm>
            <a:off x="2379663" y="1600200"/>
            <a:ext cx="1917700" cy="2882900"/>
          </a:xfrm>
          <a:custGeom>
            <a:avLst/>
            <a:gdLst>
              <a:gd name="T0" fmla="*/ 2147483647 w 21600"/>
              <a:gd name="T1" fmla="*/ 2147483647 h 32413"/>
              <a:gd name="T2" fmla="*/ 2147483647 w 21600"/>
              <a:gd name="T3" fmla="*/ 0 h 32413"/>
              <a:gd name="T4" fmla="*/ 2147483647 w 21600"/>
              <a:gd name="T5" fmla="*/ 2147483647 h 32413"/>
              <a:gd name="T6" fmla="*/ 0 60000 65536"/>
              <a:gd name="T7" fmla="*/ 0 60000 65536"/>
              <a:gd name="T8" fmla="*/ 0 60000 65536"/>
              <a:gd name="T9" fmla="*/ 0 w 21600"/>
              <a:gd name="T10" fmla="*/ 0 h 32413"/>
              <a:gd name="T11" fmla="*/ 21600 w 21600"/>
              <a:gd name="T12" fmla="*/ 32413 h 32413"/>
            </a:gdLst>
            <a:ahLst/>
            <a:cxnLst>
              <a:cxn ang="T6">
                <a:pos x="T0" y="T1"/>
              </a:cxn>
              <a:cxn ang="T7">
                <a:pos x="T2" y="T3"/>
              </a:cxn>
              <a:cxn ang="T8">
                <a:pos x="T4" y="T5"/>
              </a:cxn>
            </a:cxnLst>
            <a:rect l="T9" t="T10" r="T11" b="T12"/>
            <a:pathLst>
              <a:path w="21600" h="32413" fill="none" extrusionOk="0">
                <a:moveTo>
                  <a:pt x="2901" y="32413"/>
                </a:moveTo>
                <a:cubicBezTo>
                  <a:pt x="1000" y="29126"/>
                  <a:pt x="0" y="25396"/>
                  <a:pt x="0" y="21600"/>
                </a:cubicBezTo>
                <a:cubicBezTo>
                  <a:pt x="-1" y="9670"/>
                  <a:pt x="9670" y="0"/>
                  <a:pt x="21599" y="0"/>
                </a:cubicBezTo>
              </a:path>
              <a:path w="21600" h="32413" stroke="0" extrusionOk="0">
                <a:moveTo>
                  <a:pt x="2901" y="32413"/>
                </a:moveTo>
                <a:cubicBezTo>
                  <a:pt x="1000" y="29126"/>
                  <a:pt x="0" y="25396"/>
                  <a:pt x="0" y="21600"/>
                </a:cubicBezTo>
                <a:cubicBezTo>
                  <a:pt x="-1" y="9670"/>
                  <a:pt x="9670" y="0"/>
                  <a:pt x="21599" y="0"/>
                </a:cubicBezTo>
                <a:lnTo>
                  <a:pt x="21600" y="21600"/>
                </a:lnTo>
                <a:close/>
              </a:path>
            </a:pathLst>
          </a:custGeom>
          <a:solidFill>
            <a:srgbClr val="FFFFFF"/>
          </a:solidFill>
          <a:ln w="6350">
            <a:solidFill>
              <a:srgbClr val="000000"/>
            </a:solidFill>
            <a:round/>
            <a:headEnd/>
            <a:tailEnd/>
          </a:ln>
        </p:spPr>
        <p:txBody>
          <a:bodyPr/>
          <a:lstStyle/>
          <a:p>
            <a:endParaRPr lang="zh-CN" altLang="en-US"/>
          </a:p>
        </p:txBody>
      </p:sp>
      <p:sp>
        <p:nvSpPr>
          <p:cNvPr id="38918" name="Text Box 6"/>
          <p:cNvSpPr txBox="1">
            <a:spLocks noChangeArrowheads="1"/>
          </p:cNvSpPr>
          <p:nvPr/>
        </p:nvSpPr>
        <p:spPr bwMode="auto">
          <a:xfrm>
            <a:off x="3500438" y="4572000"/>
            <a:ext cx="1571625" cy="276225"/>
          </a:xfrm>
          <a:prstGeom prst="rect">
            <a:avLst/>
          </a:prstGeom>
          <a:noFill/>
          <a:ln w="6350">
            <a:noFill/>
            <a:miter lim="800000"/>
            <a:headEnd/>
            <a:tailEnd/>
          </a:ln>
        </p:spPr>
        <p:txBody>
          <a:bodyPr lIns="0" tIns="0" rIns="0" bIns="0" anchor="ctr">
            <a:spAutoFit/>
          </a:bodyPr>
          <a:lstStyle/>
          <a:p>
            <a:pPr eaLnBrk="0" hangingPunct="0"/>
            <a:r>
              <a:rPr lang="zh-CN" altLang="en-US">
                <a:latin typeface="华文新魏" pitchFamily="2" charset="-122"/>
                <a:ea typeface="华文新魏" pitchFamily="2" charset="-122"/>
              </a:rPr>
              <a:t>住院医疗保险</a:t>
            </a:r>
          </a:p>
        </p:txBody>
      </p:sp>
      <p:sp>
        <p:nvSpPr>
          <p:cNvPr id="38919" name="Oval 7"/>
          <p:cNvSpPr>
            <a:spLocks noChangeArrowheads="1"/>
          </p:cNvSpPr>
          <p:nvPr/>
        </p:nvSpPr>
        <p:spPr bwMode="auto">
          <a:xfrm>
            <a:off x="3492500" y="2716213"/>
            <a:ext cx="1609725" cy="1609725"/>
          </a:xfrm>
          <a:prstGeom prst="ellipse">
            <a:avLst/>
          </a:prstGeom>
          <a:solidFill>
            <a:schemeClr val="hlink"/>
          </a:solidFill>
          <a:ln w="6350">
            <a:solidFill>
              <a:schemeClr val="tx1"/>
            </a:solidFill>
            <a:round/>
            <a:headEnd/>
            <a:tailEnd/>
          </a:ln>
        </p:spPr>
        <p:txBody>
          <a:bodyPr lIns="0" tIns="0" rIns="0" bIns="0" anchor="ctr">
            <a:spAutoFit/>
          </a:bodyPr>
          <a:lstStyle/>
          <a:p>
            <a:endParaRPr lang="zh-CN" altLang="en-US"/>
          </a:p>
        </p:txBody>
      </p:sp>
      <p:sp>
        <p:nvSpPr>
          <p:cNvPr id="38920" name="Text Box 8"/>
          <p:cNvSpPr txBox="1">
            <a:spLocks noChangeArrowheads="1"/>
          </p:cNvSpPr>
          <p:nvPr/>
        </p:nvSpPr>
        <p:spPr bwMode="auto">
          <a:xfrm>
            <a:off x="3657600" y="3429000"/>
            <a:ext cx="1279525" cy="182563"/>
          </a:xfrm>
          <a:prstGeom prst="rect">
            <a:avLst/>
          </a:prstGeom>
          <a:noFill/>
          <a:ln w="6350">
            <a:noFill/>
            <a:miter lim="800000"/>
            <a:headEnd/>
            <a:tailEnd/>
          </a:ln>
        </p:spPr>
        <p:txBody>
          <a:bodyPr lIns="0" tIns="0" rIns="0" bIns="0" anchor="ctr">
            <a:spAutoFit/>
          </a:bodyPr>
          <a:lstStyle/>
          <a:p>
            <a:pPr eaLnBrk="0" hangingPunct="0"/>
            <a:r>
              <a:rPr lang="zh-CN" altLang="en-US" sz="1200">
                <a:solidFill>
                  <a:schemeClr val="bg1"/>
                </a:solidFill>
              </a:rPr>
              <a:t>……………</a:t>
            </a:r>
          </a:p>
        </p:txBody>
      </p:sp>
      <p:sp>
        <p:nvSpPr>
          <p:cNvPr id="38921" name="Freeform 9"/>
          <p:cNvSpPr>
            <a:spLocks/>
          </p:cNvSpPr>
          <p:nvPr/>
        </p:nvSpPr>
        <p:spPr bwMode="auto">
          <a:xfrm rot="10800000">
            <a:off x="4306888" y="1428750"/>
            <a:ext cx="314325" cy="1452563"/>
          </a:xfrm>
          <a:custGeom>
            <a:avLst/>
            <a:gdLst>
              <a:gd name="T0" fmla="*/ 2147483647 w 198"/>
              <a:gd name="T1" fmla="*/ 2147483647 h 915"/>
              <a:gd name="T2" fmla="*/ 2147483647 w 198"/>
              <a:gd name="T3" fmla="*/ 0 h 915"/>
              <a:gd name="T4" fmla="*/ 0 w 198"/>
              <a:gd name="T5" fmla="*/ 2147483647 h 915"/>
              <a:gd name="T6" fmla="*/ 2147483647 w 198"/>
              <a:gd name="T7" fmla="*/ 2147483647 h 915"/>
              <a:gd name="T8" fmla="*/ 2147483647 w 198"/>
              <a:gd name="T9" fmla="*/ 2147483647 h 915"/>
              <a:gd name="T10" fmla="*/ 0 60000 65536"/>
              <a:gd name="T11" fmla="*/ 0 60000 65536"/>
              <a:gd name="T12" fmla="*/ 0 60000 65536"/>
              <a:gd name="T13" fmla="*/ 0 60000 65536"/>
              <a:gd name="T14" fmla="*/ 0 60000 65536"/>
              <a:gd name="T15" fmla="*/ 0 w 198"/>
              <a:gd name="T16" fmla="*/ 0 h 915"/>
              <a:gd name="T17" fmla="*/ 198 w 198"/>
              <a:gd name="T18" fmla="*/ 915 h 915"/>
            </a:gdLst>
            <a:ahLst/>
            <a:cxnLst>
              <a:cxn ang="T10">
                <a:pos x="T0" y="T1"/>
              </a:cxn>
              <a:cxn ang="T11">
                <a:pos x="T2" y="T3"/>
              </a:cxn>
              <a:cxn ang="T12">
                <a:pos x="T4" y="T5"/>
              </a:cxn>
              <a:cxn ang="T13">
                <a:pos x="T6" y="T7"/>
              </a:cxn>
              <a:cxn ang="T14">
                <a:pos x="T8" y="T9"/>
              </a:cxn>
            </a:cxnLst>
            <a:rect l="T15" t="T16" r="T17" b="T18"/>
            <a:pathLst>
              <a:path w="198" h="915">
                <a:moveTo>
                  <a:pt x="198" y="123"/>
                </a:moveTo>
                <a:lnTo>
                  <a:pt x="198" y="0"/>
                </a:lnTo>
                <a:lnTo>
                  <a:pt x="0" y="462"/>
                </a:lnTo>
                <a:lnTo>
                  <a:pt x="195" y="915"/>
                </a:lnTo>
                <a:lnTo>
                  <a:pt x="195" y="780"/>
                </a:lnTo>
              </a:path>
            </a:pathLst>
          </a:custGeom>
          <a:solidFill>
            <a:schemeClr val="bg1"/>
          </a:solidFill>
          <a:ln w="6350">
            <a:solidFill>
              <a:schemeClr val="tx1"/>
            </a:solidFill>
            <a:round/>
            <a:headEnd/>
            <a:tailEnd/>
          </a:ln>
        </p:spPr>
        <p:txBody>
          <a:bodyPr wrap="none" lIns="0" tIns="0" rIns="0" bIns="0" anchor="ctr">
            <a:spAutoFit/>
          </a:bodyPr>
          <a:lstStyle/>
          <a:p>
            <a:endParaRPr lang="zh-CN" altLang="en-US"/>
          </a:p>
        </p:txBody>
      </p:sp>
      <p:sp>
        <p:nvSpPr>
          <p:cNvPr id="38922" name="Freeform 10"/>
          <p:cNvSpPr>
            <a:spLocks/>
          </p:cNvSpPr>
          <p:nvPr/>
        </p:nvSpPr>
        <p:spPr bwMode="auto">
          <a:xfrm rot="3651555">
            <a:off x="2883694" y="3331369"/>
            <a:ext cx="314325" cy="1452563"/>
          </a:xfrm>
          <a:custGeom>
            <a:avLst/>
            <a:gdLst>
              <a:gd name="T0" fmla="*/ 2147483647 w 198"/>
              <a:gd name="T1" fmla="*/ 2147483647 h 915"/>
              <a:gd name="T2" fmla="*/ 2147483647 w 198"/>
              <a:gd name="T3" fmla="*/ 0 h 915"/>
              <a:gd name="T4" fmla="*/ 0 w 198"/>
              <a:gd name="T5" fmla="*/ 2147483647 h 915"/>
              <a:gd name="T6" fmla="*/ 2147483647 w 198"/>
              <a:gd name="T7" fmla="*/ 2147483647 h 915"/>
              <a:gd name="T8" fmla="*/ 2147483647 w 198"/>
              <a:gd name="T9" fmla="*/ 2147483647 h 915"/>
              <a:gd name="T10" fmla="*/ 0 60000 65536"/>
              <a:gd name="T11" fmla="*/ 0 60000 65536"/>
              <a:gd name="T12" fmla="*/ 0 60000 65536"/>
              <a:gd name="T13" fmla="*/ 0 60000 65536"/>
              <a:gd name="T14" fmla="*/ 0 60000 65536"/>
              <a:gd name="T15" fmla="*/ 0 w 198"/>
              <a:gd name="T16" fmla="*/ 0 h 915"/>
              <a:gd name="T17" fmla="*/ 198 w 198"/>
              <a:gd name="T18" fmla="*/ 915 h 915"/>
            </a:gdLst>
            <a:ahLst/>
            <a:cxnLst>
              <a:cxn ang="T10">
                <a:pos x="T0" y="T1"/>
              </a:cxn>
              <a:cxn ang="T11">
                <a:pos x="T2" y="T3"/>
              </a:cxn>
              <a:cxn ang="T12">
                <a:pos x="T4" y="T5"/>
              </a:cxn>
              <a:cxn ang="T13">
                <a:pos x="T6" y="T7"/>
              </a:cxn>
              <a:cxn ang="T14">
                <a:pos x="T8" y="T9"/>
              </a:cxn>
            </a:cxnLst>
            <a:rect l="T15" t="T16" r="T17" b="T18"/>
            <a:pathLst>
              <a:path w="198" h="915">
                <a:moveTo>
                  <a:pt x="198" y="123"/>
                </a:moveTo>
                <a:lnTo>
                  <a:pt x="198" y="0"/>
                </a:lnTo>
                <a:lnTo>
                  <a:pt x="0" y="462"/>
                </a:lnTo>
                <a:lnTo>
                  <a:pt x="195" y="915"/>
                </a:lnTo>
                <a:lnTo>
                  <a:pt x="195" y="780"/>
                </a:lnTo>
              </a:path>
            </a:pathLst>
          </a:custGeom>
          <a:solidFill>
            <a:schemeClr val="bg1"/>
          </a:solidFill>
          <a:ln w="6350">
            <a:solidFill>
              <a:schemeClr val="tx1"/>
            </a:solidFill>
            <a:round/>
            <a:headEnd/>
            <a:tailEnd/>
          </a:ln>
        </p:spPr>
        <p:txBody>
          <a:bodyPr wrap="none" lIns="0" tIns="0" rIns="0" bIns="0" anchor="ctr">
            <a:spAutoFit/>
          </a:bodyPr>
          <a:lstStyle/>
          <a:p>
            <a:endParaRPr lang="zh-CN" altLang="en-US"/>
          </a:p>
        </p:txBody>
      </p:sp>
      <p:sp>
        <p:nvSpPr>
          <p:cNvPr id="38923" name="Freeform 11"/>
          <p:cNvSpPr>
            <a:spLocks/>
          </p:cNvSpPr>
          <p:nvPr/>
        </p:nvSpPr>
        <p:spPr bwMode="auto">
          <a:xfrm rot="-3610920">
            <a:off x="5250656" y="3602832"/>
            <a:ext cx="314325" cy="1452562"/>
          </a:xfrm>
          <a:custGeom>
            <a:avLst/>
            <a:gdLst>
              <a:gd name="T0" fmla="*/ 2147483647 w 198"/>
              <a:gd name="T1" fmla="*/ 2147483647 h 915"/>
              <a:gd name="T2" fmla="*/ 2147483647 w 198"/>
              <a:gd name="T3" fmla="*/ 0 h 915"/>
              <a:gd name="T4" fmla="*/ 0 w 198"/>
              <a:gd name="T5" fmla="*/ 2147483647 h 915"/>
              <a:gd name="T6" fmla="*/ 2147483647 w 198"/>
              <a:gd name="T7" fmla="*/ 2147483647 h 915"/>
              <a:gd name="T8" fmla="*/ 2147483647 w 198"/>
              <a:gd name="T9" fmla="*/ 2147483647 h 915"/>
              <a:gd name="T10" fmla="*/ 0 60000 65536"/>
              <a:gd name="T11" fmla="*/ 0 60000 65536"/>
              <a:gd name="T12" fmla="*/ 0 60000 65536"/>
              <a:gd name="T13" fmla="*/ 0 60000 65536"/>
              <a:gd name="T14" fmla="*/ 0 60000 65536"/>
              <a:gd name="T15" fmla="*/ 0 w 198"/>
              <a:gd name="T16" fmla="*/ 0 h 915"/>
              <a:gd name="T17" fmla="*/ 198 w 198"/>
              <a:gd name="T18" fmla="*/ 915 h 915"/>
            </a:gdLst>
            <a:ahLst/>
            <a:cxnLst>
              <a:cxn ang="T10">
                <a:pos x="T0" y="T1"/>
              </a:cxn>
              <a:cxn ang="T11">
                <a:pos x="T2" y="T3"/>
              </a:cxn>
              <a:cxn ang="T12">
                <a:pos x="T4" y="T5"/>
              </a:cxn>
              <a:cxn ang="T13">
                <a:pos x="T6" y="T7"/>
              </a:cxn>
              <a:cxn ang="T14">
                <a:pos x="T8" y="T9"/>
              </a:cxn>
            </a:cxnLst>
            <a:rect l="T15" t="T16" r="T17" b="T18"/>
            <a:pathLst>
              <a:path w="198" h="915">
                <a:moveTo>
                  <a:pt x="198" y="123"/>
                </a:moveTo>
                <a:lnTo>
                  <a:pt x="198" y="0"/>
                </a:lnTo>
                <a:lnTo>
                  <a:pt x="0" y="462"/>
                </a:lnTo>
                <a:lnTo>
                  <a:pt x="195" y="915"/>
                </a:lnTo>
                <a:lnTo>
                  <a:pt x="195" y="780"/>
                </a:lnTo>
              </a:path>
            </a:pathLst>
          </a:custGeom>
          <a:solidFill>
            <a:schemeClr val="bg1"/>
          </a:solidFill>
          <a:ln w="6350">
            <a:solidFill>
              <a:schemeClr val="tx1"/>
            </a:solidFill>
            <a:round/>
            <a:headEnd/>
            <a:tailEnd/>
          </a:ln>
        </p:spPr>
        <p:txBody>
          <a:bodyPr wrap="none" lIns="0" tIns="0" rIns="0" bIns="0" anchor="ctr">
            <a:spAutoFit/>
          </a:bodyPr>
          <a:lstStyle/>
          <a:p>
            <a:endParaRPr lang="zh-CN" altLang="en-US"/>
          </a:p>
        </p:txBody>
      </p:sp>
      <p:sp>
        <p:nvSpPr>
          <p:cNvPr id="38924" name="Text Box 12"/>
          <p:cNvSpPr txBox="1">
            <a:spLocks noChangeArrowheads="1"/>
          </p:cNvSpPr>
          <p:nvPr/>
        </p:nvSpPr>
        <p:spPr bwMode="auto">
          <a:xfrm>
            <a:off x="2714625" y="2509838"/>
            <a:ext cx="1428750" cy="276225"/>
          </a:xfrm>
          <a:prstGeom prst="rect">
            <a:avLst/>
          </a:prstGeom>
          <a:noFill/>
          <a:ln w="6350">
            <a:noFill/>
            <a:miter lim="800000"/>
            <a:headEnd/>
            <a:tailEnd/>
          </a:ln>
        </p:spPr>
        <p:txBody>
          <a:bodyPr lIns="0" tIns="0" rIns="0" bIns="0" anchor="ctr">
            <a:spAutoFit/>
          </a:bodyPr>
          <a:lstStyle/>
          <a:p>
            <a:pPr eaLnBrk="0" hangingPunct="0"/>
            <a:r>
              <a:rPr lang="zh-CN" altLang="en-US" dirty="0">
                <a:latin typeface="华文新魏" pitchFamily="2" charset="-122"/>
                <a:ea typeface="华文新魏" pitchFamily="2" charset="-122"/>
              </a:rPr>
              <a:t>一年定期保险</a:t>
            </a:r>
          </a:p>
        </p:txBody>
      </p:sp>
      <p:sp>
        <p:nvSpPr>
          <p:cNvPr id="38925" name="Text Box 13"/>
          <p:cNvSpPr txBox="1">
            <a:spLocks noChangeArrowheads="1"/>
          </p:cNvSpPr>
          <p:nvPr/>
        </p:nvSpPr>
        <p:spPr bwMode="auto">
          <a:xfrm>
            <a:off x="4500563" y="2500313"/>
            <a:ext cx="1500187" cy="276225"/>
          </a:xfrm>
          <a:prstGeom prst="rect">
            <a:avLst/>
          </a:prstGeom>
          <a:noFill/>
          <a:ln w="6350">
            <a:noFill/>
            <a:miter lim="800000"/>
            <a:headEnd/>
            <a:tailEnd/>
          </a:ln>
        </p:spPr>
        <p:txBody>
          <a:bodyPr lIns="0" tIns="0" rIns="0" bIns="0" anchor="ctr">
            <a:spAutoFit/>
          </a:bodyPr>
          <a:lstStyle/>
          <a:p>
            <a:pPr eaLnBrk="0" hangingPunct="0"/>
            <a:r>
              <a:rPr lang="zh-CN" altLang="en-US">
                <a:latin typeface="华文新魏" pitchFamily="2" charset="-122"/>
                <a:ea typeface="华文新魏" pitchFamily="2" charset="-122"/>
              </a:rPr>
              <a:t>重大疾病保险</a:t>
            </a:r>
          </a:p>
        </p:txBody>
      </p:sp>
      <p:sp>
        <p:nvSpPr>
          <p:cNvPr id="38926" name="Text Box 12"/>
          <p:cNvSpPr txBox="1">
            <a:spLocks noChangeArrowheads="1"/>
          </p:cNvSpPr>
          <p:nvPr/>
        </p:nvSpPr>
        <p:spPr bwMode="auto">
          <a:xfrm>
            <a:off x="357188" y="2071688"/>
            <a:ext cx="2286000" cy="554037"/>
          </a:xfrm>
          <a:prstGeom prst="rect">
            <a:avLst/>
          </a:prstGeom>
          <a:noFill/>
          <a:ln w="6350">
            <a:noFill/>
            <a:miter lim="800000"/>
            <a:headEnd/>
            <a:tailEnd/>
          </a:ln>
        </p:spPr>
        <p:txBody>
          <a:bodyPr lIns="0" tIns="0" rIns="0" bIns="0" anchor="ctr">
            <a:spAutoFit/>
          </a:bodyPr>
          <a:lstStyle/>
          <a:p>
            <a:pPr eaLnBrk="0" hangingPunct="0"/>
            <a:r>
              <a:rPr lang="zh-CN" altLang="en-US" dirty="0">
                <a:latin typeface="幼圆" pitchFamily="49" charset="-122"/>
                <a:ea typeface="幼圆" pitchFamily="49" charset="-122"/>
              </a:rPr>
              <a:t>疾病身故或者意外事故身亡赔付</a:t>
            </a:r>
            <a:r>
              <a:rPr lang="en-US" altLang="zh-CN" dirty="0">
                <a:latin typeface="幼圆" pitchFamily="49" charset="-122"/>
                <a:ea typeface="幼圆" pitchFamily="49" charset="-122"/>
              </a:rPr>
              <a:t>20</a:t>
            </a:r>
            <a:r>
              <a:rPr lang="zh-CN" altLang="en-US" dirty="0">
                <a:latin typeface="幼圆" pitchFamily="49" charset="-122"/>
                <a:ea typeface="幼圆" pitchFamily="49" charset="-122"/>
              </a:rPr>
              <a:t>万元</a:t>
            </a:r>
          </a:p>
        </p:txBody>
      </p:sp>
      <p:sp>
        <p:nvSpPr>
          <p:cNvPr id="38927" name="Text Box 12"/>
          <p:cNvSpPr txBox="1">
            <a:spLocks noChangeArrowheads="1"/>
          </p:cNvSpPr>
          <p:nvPr/>
        </p:nvSpPr>
        <p:spPr bwMode="auto">
          <a:xfrm>
            <a:off x="357188" y="5572125"/>
            <a:ext cx="8286750" cy="1108075"/>
          </a:xfrm>
          <a:prstGeom prst="rect">
            <a:avLst/>
          </a:prstGeom>
          <a:noFill/>
          <a:ln w="6350">
            <a:noFill/>
            <a:miter lim="800000"/>
            <a:headEnd/>
            <a:tailEnd/>
          </a:ln>
        </p:spPr>
        <p:txBody>
          <a:bodyPr lIns="0" tIns="0" rIns="0" bIns="0" anchor="ctr">
            <a:spAutoFit/>
          </a:bodyPr>
          <a:lstStyle/>
          <a:p>
            <a:pPr eaLnBrk="0" hangingPunct="0"/>
            <a:r>
              <a:rPr lang="zh-CN" altLang="en-US" dirty="0">
                <a:latin typeface="幼圆" pitchFamily="49" charset="-122"/>
                <a:ea typeface="幼圆" pitchFamily="49" charset="-122"/>
              </a:rPr>
              <a:t>意外伤害或自保险合同生效之日起</a:t>
            </a:r>
            <a:r>
              <a:rPr lang="en-US" altLang="zh-CN" dirty="0">
                <a:latin typeface="幼圆" pitchFamily="49" charset="-122"/>
                <a:ea typeface="幼圆" pitchFamily="49" charset="-122"/>
              </a:rPr>
              <a:t>30</a:t>
            </a:r>
            <a:r>
              <a:rPr lang="zh-CN" altLang="en-US" dirty="0">
                <a:latin typeface="幼圆" pitchFamily="49" charset="-122"/>
                <a:ea typeface="幼圆" pitchFamily="49" charset="-122"/>
              </a:rPr>
              <a:t>天后（续保无此限制）在指定或认可的医院住院治疗，被保险人所支出的、符合当地医疗保险主管部门规定可报销的医疗费用中个人支付部分（</a:t>
            </a:r>
            <a:r>
              <a:rPr lang="en-US" altLang="zh-CN" dirty="0">
                <a:latin typeface="幼圆" pitchFamily="49" charset="-122"/>
                <a:ea typeface="幼圆" pitchFamily="49" charset="-122"/>
              </a:rPr>
              <a:t>20%</a:t>
            </a:r>
            <a:r>
              <a:rPr lang="zh-CN" altLang="en-US" dirty="0">
                <a:latin typeface="幼圆" pitchFamily="49" charset="-122"/>
                <a:ea typeface="幼圆" pitchFamily="49" charset="-122"/>
              </a:rPr>
              <a:t>），保险公司在保险金额范围内</a:t>
            </a:r>
            <a:r>
              <a:rPr lang="en-US" altLang="zh-CN" dirty="0">
                <a:latin typeface="幼圆" pitchFamily="49" charset="-122"/>
                <a:ea typeface="幼圆" pitchFamily="49" charset="-122"/>
              </a:rPr>
              <a:t>100%</a:t>
            </a:r>
            <a:r>
              <a:rPr lang="zh-CN" altLang="en-US" dirty="0">
                <a:latin typeface="幼圆" pitchFamily="49" charset="-122"/>
                <a:ea typeface="幼圆" pitchFamily="49" charset="-122"/>
              </a:rPr>
              <a:t>给付。最高保险金额为每个学生</a:t>
            </a:r>
            <a:r>
              <a:rPr lang="en-US" altLang="zh-CN" dirty="0">
                <a:latin typeface="幼圆" pitchFamily="49" charset="-122"/>
                <a:ea typeface="幼圆" pitchFamily="49" charset="-122"/>
              </a:rPr>
              <a:t>10</a:t>
            </a:r>
            <a:r>
              <a:rPr lang="zh-CN" altLang="en-US" dirty="0">
                <a:latin typeface="幼圆" pitchFamily="49" charset="-122"/>
                <a:ea typeface="幼圆" pitchFamily="49" charset="-122"/>
              </a:rPr>
              <a:t>万元。</a:t>
            </a:r>
          </a:p>
        </p:txBody>
      </p:sp>
      <p:sp>
        <p:nvSpPr>
          <p:cNvPr id="38928" name="矩形 16"/>
          <p:cNvSpPr>
            <a:spLocks noChangeArrowheads="1"/>
          </p:cNvSpPr>
          <p:nvPr/>
        </p:nvSpPr>
        <p:spPr bwMode="auto">
          <a:xfrm>
            <a:off x="6357938" y="1714500"/>
            <a:ext cx="2357437" cy="2032000"/>
          </a:xfrm>
          <a:prstGeom prst="rect">
            <a:avLst/>
          </a:prstGeom>
          <a:noFill/>
          <a:ln w="9525">
            <a:noFill/>
            <a:miter lim="800000"/>
            <a:headEnd/>
            <a:tailEnd/>
          </a:ln>
        </p:spPr>
        <p:txBody>
          <a:bodyPr>
            <a:spAutoFit/>
          </a:bodyPr>
          <a:lstStyle/>
          <a:p>
            <a:r>
              <a:rPr lang="zh-CN" altLang="en-US" dirty="0">
                <a:latin typeface="幼圆" pitchFamily="49" charset="-122"/>
                <a:ea typeface="幼圆" pitchFamily="49" charset="-122"/>
              </a:rPr>
              <a:t>自合同生效之日起</a:t>
            </a:r>
            <a:r>
              <a:rPr lang="en-US" altLang="zh-CN" dirty="0">
                <a:latin typeface="幼圆" pitchFamily="49" charset="-122"/>
                <a:ea typeface="幼圆" pitchFamily="49" charset="-122"/>
              </a:rPr>
              <a:t>30</a:t>
            </a:r>
            <a:r>
              <a:rPr lang="zh-CN" altLang="en-US" dirty="0">
                <a:latin typeface="幼圆" pitchFamily="49" charset="-122"/>
                <a:ea typeface="幼圆" pitchFamily="49" charset="-122"/>
              </a:rPr>
              <a:t>天后，学生经保险公司指定或认可的医疗机构确诊，初次罹患合同所</a:t>
            </a:r>
            <a:r>
              <a:rPr lang="zh-CN" altLang="en-US" dirty="0" smtClean="0">
                <a:latin typeface="幼圆" pitchFamily="49" charset="-122"/>
                <a:ea typeface="幼圆" pitchFamily="49" charset="-122"/>
              </a:rPr>
              <a:t>指</a:t>
            </a:r>
            <a:r>
              <a:rPr lang="en-US" altLang="zh-CN" dirty="0" smtClean="0">
                <a:latin typeface="幼圆" pitchFamily="49" charset="-122"/>
                <a:ea typeface="幼圆" pitchFamily="49" charset="-122"/>
              </a:rPr>
              <a:t>25</a:t>
            </a:r>
            <a:r>
              <a:rPr lang="zh-CN" altLang="en-US" dirty="0" smtClean="0">
                <a:latin typeface="幼圆" pitchFamily="49" charset="-122"/>
                <a:ea typeface="幼圆" pitchFamily="49" charset="-122"/>
              </a:rPr>
              <a:t>种</a:t>
            </a:r>
            <a:r>
              <a:rPr lang="zh-CN" altLang="en-US" dirty="0">
                <a:latin typeface="幼圆" pitchFamily="49" charset="-122"/>
                <a:ea typeface="幼圆" pitchFamily="49" charset="-122"/>
              </a:rPr>
              <a:t>重大疾病，保险公司给付重大疾病保险金</a:t>
            </a:r>
            <a:r>
              <a:rPr lang="en-US" altLang="zh-CN" dirty="0">
                <a:latin typeface="幼圆" pitchFamily="49" charset="-122"/>
                <a:ea typeface="幼圆" pitchFamily="49" charset="-122"/>
              </a:rPr>
              <a:t>10</a:t>
            </a:r>
            <a:r>
              <a:rPr lang="zh-CN" altLang="en-US" dirty="0">
                <a:latin typeface="幼圆" pitchFamily="49" charset="-122"/>
                <a:ea typeface="幼圆" pitchFamily="49" charset="-122"/>
              </a:rPr>
              <a:t>万元</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a:xfrm>
            <a:off x="357158" y="1412776"/>
            <a:ext cx="8229600" cy="1143000"/>
          </a:xfrm>
        </p:spPr>
        <p:txBody>
          <a:bodyPr/>
          <a:lstStyle/>
          <a:p>
            <a:r>
              <a:rPr lang="en-US" altLang="zh-CN" sz="3200" dirty="0"/>
              <a:t>3</a:t>
            </a:r>
            <a:r>
              <a:rPr lang="en-US" altLang="zh-CN" sz="3200" dirty="0" smtClean="0"/>
              <a:t>.</a:t>
            </a:r>
            <a:r>
              <a:rPr lang="zh-CN" altLang="en-US" sz="3200" dirty="0" smtClean="0"/>
              <a:t>理赔程序</a:t>
            </a:r>
            <a:r>
              <a:rPr lang="en-US" altLang="zh-CN" sz="3200" dirty="0" smtClean="0"/>
              <a:t>—</a:t>
            </a:r>
            <a:r>
              <a:rPr lang="zh-CN" altLang="en-US" sz="3200" dirty="0" smtClean="0"/>
              <a:t>（</a:t>
            </a:r>
            <a:r>
              <a:rPr lang="en-US" altLang="zh-CN" sz="3200" dirty="0" smtClean="0"/>
              <a:t>1</a:t>
            </a:r>
            <a:r>
              <a:rPr lang="zh-CN" altLang="en-US" sz="3200" dirty="0" smtClean="0"/>
              <a:t>）住院医疗</a:t>
            </a:r>
          </a:p>
        </p:txBody>
      </p:sp>
      <p:graphicFrame>
        <p:nvGraphicFramePr>
          <p:cNvPr id="5" name="图示 4"/>
          <p:cNvGraphicFramePr/>
          <p:nvPr>
            <p:extLst>
              <p:ext uri="{D42A27DB-BD31-4B8C-83A1-F6EECF244321}">
                <p14:modId xmlns:p14="http://schemas.microsoft.com/office/powerpoint/2010/main" val="2269512492"/>
              </p:ext>
            </p:extLst>
          </p:nvPr>
        </p:nvGraphicFramePr>
        <p:xfrm>
          <a:off x="1071538" y="2026460"/>
          <a:ext cx="726284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a:xfrm>
            <a:off x="323528" y="1565920"/>
            <a:ext cx="8229600" cy="1143000"/>
          </a:xfrm>
        </p:spPr>
        <p:txBody>
          <a:bodyPr/>
          <a:lstStyle/>
          <a:p>
            <a:r>
              <a:rPr lang="en-US" altLang="zh-CN" sz="3200" dirty="0"/>
              <a:t>3</a:t>
            </a:r>
            <a:r>
              <a:rPr lang="en-US" altLang="zh-CN" sz="3200" dirty="0" smtClean="0"/>
              <a:t>.</a:t>
            </a:r>
            <a:r>
              <a:rPr lang="zh-CN" altLang="en-US" sz="3200" dirty="0" smtClean="0"/>
              <a:t>理赔程序</a:t>
            </a:r>
            <a:r>
              <a:rPr lang="en-US" altLang="zh-CN" sz="3200" dirty="0" smtClean="0"/>
              <a:t>—</a:t>
            </a:r>
            <a:r>
              <a:rPr lang="zh-CN" altLang="en-US" sz="3200" dirty="0" smtClean="0"/>
              <a:t>（</a:t>
            </a:r>
            <a:r>
              <a:rPr lang="en-US" altLang="zh-CN" sz="3200" dirty="0" smtClean="0"/>
              <a:t>1</a:t>
            </a:r>
            <a:r>
              <a:rPr lang="zh-CN" altLang="en-US" sz="3200" dirty="0" smtClean="0"/>
              <a:t>）住院医疗</a:t>
            </a:r>
          </a:p>
        </p:txBody>
      </p:sp>
      <p:sp>
        <p:nvSpPr>
          <p:cNvPr id="3" name="内容占位符 2"/>
          <p:cNvSpPr>
            <a:spLocks noGrp="1"/>
          </p:cNvSpPr>
          <p:nvPr>
            <p:ph idx="1"/>
          </p:nvPr>
        </p:nvSpPr>
        <p:spPr>
          <a:xfrm>
            <a:off x="457200" y="2503437"/>
            <a:ext cx="8291264" cy="3661867"/>
          </a:xfrm>
        </p:spPr>
        <p:txBody>
          <a:bodyPr/>
          <a:lstStyle/>
          <a:p>
            <a:pPr hangingPunct="1">
              <a:lnSpc>
                <a:spcPct val="150000"/>
              </a:lnSpc>
              <a:buFont typeface="Wingdings" pitchFamily="2" charset="2"/>
              <a:buChar char="ü"/>
              <a:defRPr/>
            </a:pPr>
            <a:r>
              <a:rPr lang="zh-CN" altLang="en-US" sz="2400" dirty="0" smtClean="0">
                <a:latin typeface="+mj-ea"/>
                <a:ea typeface="+mj-ea"/>
              </a:rPr>
              <a:t>住院医疗保险金的申领需准备</a:t>
            </a:r>
            <a:r>
              <a:rPr lang="zh-CN" altLang="en-US" sz="2000" dirty="0" smtClean="0">
                <a:latin typeface="+mj-ea"/>
                <a:ea typeface="+mj-ea"/>
              </a:rPr>
              <a:t>：</a:t>
            </a:r>
            <a:endParaRPr lang="en-US" altLang="zh-CN" sz="2000" dirty="0" smtClean="0">
              <a:latin typeface="+mj-ea"/>
              <a:ea typeface="+mj-ea"/>
            </a:endParaRPr>
          </a:p>
          <a:p>
            <a:pPr hangingPunct="1">
              <a:lnSpc>
                <a:spcPct val="150000"/>
              </a:lnSpc>
              <a:buFont typeface="Wingdings" pitchFamily="2" charset="2"/>
              <a:buNone/>
              <a:defRPr/>
            </a:pPr>
            <a:r>
              <a:rPr lang="zh-CN" altLang="en-US" sz="2000" b="0" dirty="0" smtClean="0">
                <a:latin typeface="华文新魏" pitchFamily="2" charset="-122"/>
                <a:ea typeface="华文新魏" pitchFamily="2" charset="-122"/>
              </a:rPr>
              <a:t>    </a:t>
            </a:r>
            <a:r>
              <a:rPr lang="zh-CN" altLang="en-US" sz="2000" b="0" dirty="0" smtClean="0">
                <a:latin typeface="幼圆" pitchFamily="49" charset="-122"/>
                <a:ea typeface="幼圆" pitchFamily="49" charset="-122"/>
              </a:rPr>
              <a:t>（1）填写理赔申请表</a:t>
            </a:r>
            <a:endParaRPr lang="en-US" altLang="zh-CN" sz="2000" b="0" dirty="0" smtClean="0">
              <a:latin typeface="幼圆" pitchFamily="49" charset="-122"/>
              <a:ea typeface="幼圆" pitchFamily="49" charset="-122"/>
            </a:endParaRPr>
          </a:p>
          <a:p>
            <a:pPr hangingPunct="1">
              <a:lnSpc>
                <a:spcPct val="150000"/>
              </a:lnSpc>
              <a:buFont typeface="Wingdings" pitchFamily="2" charset="2"/>
              <a:buNone/>
              <a:defRPr/>
            </a:pPr>
            <a:r>
              <a:rPr lang="en-US" altLang="zh-CN" sz="2000" dirty="0">
                <a:latin typeface="幼圆" pitchFamily="49" charset="-122"/>
                <a:ea typeface="幼圆" pitchFamily="49" charset="-122"/>
              </a:rPr>
              <a:t>  </a:t>
            </a:r>
            <a:r>
              <a:rPr lang="zh-CN" altLang="en-US" sz="2000" dirty="0" smtClean="0">
                <a:latin typeface="幼圆" pitchFamily="49" charset="-122"/>
                <a:ea typeface="幼圆" pitchFamily="49" charset="-122"/>
              </a:rPr>
              <a:t>（</a:t>
            </a:r>
            <a:r>
              <a:rPr lang="en-US" altLang="zh-CN" sz="2000" dirty="0">
                <a:latin typeface="幼圆" pitchFamily="49" charset="-122"/>
                <a:ea typeface="幼圆" pitchFamily="49" charset="-122"/>
              </a:rPr>
              <a:t>2</a:t>
            </a:r>
            <a:r>
              <a:rPr lang="zh-CN" altLang="en-US" sz="2000" dirty="0">
                <a:latin typeface="幼圆" pitchFamily="49" charset="-122"/>
                <a:ea typeface="幼圆" pitchFamily="49" charset="-122"/>
              </a:rPr>
              <a:t>）</a:t>
            </a:r>
            <a:r>
              <a:rPr lang="zh-CN" altLang="en-US" sz="2000" dirty="0" smtClean="0">
                <a:latin typeface="幼圆" pitchFamily="49" charset="-122"/>
                <a:ea typeface="幼圆" pitchFamily="49" charset="-122"/>
              </a:rPr>
              <a:t>学生证、身份证及</a:t>
            </a:r>
            <a:r>
              <a:rPr lang="zh-CN" altLang="en-US" sz="2000" dirty="0">
                <a:latin typeface="幼圆" pitchFamily="49" charset="-122"/>
                <a:ea typeface="幼圆" pitchFamily="49" charset="-122"/>
              </a:rPr>
              <a:t>银行卡复印件</a:t>
            </a:r>
            <a:endParaRPr lang="en-US" altLang="zh-CN" sz="2000" b="0" dirty="0" smtClean="0">
              <a:latin typeface="幼圆" pitchFamily="49" charset="-122"/>
              <a:ea typeface="幼圆" pitchFamily="49" charset="-122"/>
            </a:endParaRPr>
          </a:p>
          <a:p>
            <a:pPr hangingPunct="1">
              <a:lnSpc>
                <a:spcPct val="150000"/>
              </a:lnSpc>
              <a:buFont typeface="Wingdings" pitchFamily="2" charset="2"/>
              <a:buNone/>
              <a:defRPr/>
            </a:pPr>
            <a:r>
              <a:rPr lang="zh-CN" altLang="en-US" sz="2000" b="0" dirty="0" smtClean="0">
                <a:latin typeface="幼圆" pitchFamily="49" charset="-122"/>
                <a:ea typeface="幼圆" pitchFamily="49" charset="-122"/>
              </a:rPr>
              <a:t>  （</a:t>
            </a:r>
            <a:r>
              <a:rPr lang="en-US" altLang="zh-CN" sz="2000" dirty="0">
                <a:latin typeface="幼圆" pitchFamily="49" charset="-122"/>
                <a:ea typeface="幼圆" pitchFamily="49" charset="-122"/>
              </a:rPr>
              <a:t>3</a:t>
            </a:r>
            <a:r>
              <a:rPr lang="zh-CN" altLang="en-US" sz="2000" b="0" dirty="0" smtClean="0">
                <a:latin typeface="幼圆" pitchFamily="49" charset="-122"/>
                <a:ea typeface="幼圆" pitchFamily="49" charset="-122"/>
              </a:rPr>
              <a:t>）出院小结、疾病诊断证明书、处方、病历及医疗费原始收据</a:t>
            </a:r>
            <a:endParaRPr lang="en-US" altLang="zh-CN" sz="2000" b="0" dirty="0" smtClean="0">
              <a:latin typeface="幼圆" pitchFamily="49" charset="-122"/>
              <a:ea typeface="幼圆" pitchFamily="49" charset="-122"/>
            </a:endParaRPr>
          </a:p>
          <a:p>
            <a:pPr hangingPunct="1">
              <a:lnSpc>
                <a:spcPct val="150000"/>
              </a:lnSpc>
              <a:buFont typeface="Wingdings" pitchFamily="2" charset="2"/>
              <a:buNone/>
              <a:defRPr/>
            </a:pPr>
            <a:r>
              <a:rPr lang="zh-CN" altLang="en-US" sz="2000" b="0" dirty="0" smtClean="0">
                <a:latin typeface="幼圆" pitchFamily="49" charset="-122"/>
                <a:ea typeface="幼圆" pitchFamily="49" charset="-122"/>
              </a:rPr>
              <a:t>  （</a:t>
            </a:r>
            <a:r>
              <a:rPr lang="en-US" altLang="zh-CN" sz="2000" dirty="0">
                <a:latin typeface="幼圆" pitchFamily="49" charset="-122"/>
                <a:ea typeface="幼圆" pitchFamily="49" charset="-122"/>
              </a:rPr>
              <a:t>4</a:t>
            </a:r>
            <a:r>
              <a:rPr lang="zh-CN" altLang="en-US" sz="2000" b="0" dirty="0" smtClean="0">
                <a:latin typeface="幼圆" pitchFamily="49" charset="-122"/>
                <a:ea typeface="幼圆" pitchFamily="49" charset="-122"/>
              </a:rPr>
              <a:t>）病历、病理、血液或淋巴检验报告</a:t>
            </a:r>
          </a:p>
          <a:p>
            <a:pPr hangingPunct="1">
              <a:lnSpc>
                <a:spcPct val="150000"/>
              </a:lnSpc>
              <a:buFont typeface="Wingdings" pitchFamily="2" charset="2"/>
              <a:buNone/>
              <a:defRPr/>
            </a:pPr>
            <a:r>
              <a:rPr lang="zh-CN" altLang="en-US" sz="2000" b="0" dirty="0" smtClean="0">
                <a:latin typeface="幼圆" pitchFamily="49" charset="-122"/>
                <a:ea typeface="幼圆" pitchFamily="49" charset="-122"/>
              </a:rPr>
              <a:t>  （</a:t>
            </a:r>
            <a:r>
              <a:rPr lang="en-US" altLang="zh-CN" sz="2000" b="0" dirty="0" smtClean="0">
                <a:latin typeface="幼圆" pitchFamily="49" charset="-122"/>
                <a:ea typeface="幼圆" pitchFamily="49" charset="-122"/>
              </a:rPr>
              <a:t>5</a:t>
            </a:r>
            <a:r>
              <a:rPr lang="zh-CN" altLang="en-US" sz="2000" b="0" dirty="0" smtClean="0">
                <a:latin typeface="幼圆" pitchFamily="49" charset="-122"/>
                <a:ea typeface="幼圆" pitchFamily="49" charset="-122"/>
              </a:rPr>
              <a:t>）认为必要的与确认保险事故的性质、原因有关的其它证明和资料</a:t>
            </a:r>
          </a:p>
          <a:p>
            <a:pPr>
              <a:buFont typeface="Wingdings" pitchFamily="2" charset="2"/>
              <a:buNone/>
              <a:defRPr/>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a:xfrm>
            <a:off x="3419872" y="557808"/>
            <a:ext cx="8072494" cy="1143000"/>
          </a:xfrm>
        </p:spPr>
        <p:txBody>
          <a:bodyPr/>
          <a:lstStyle/>
          <a:p>
            <a:r>
              <a:rPr lang="zh-CN" altLang="en-US" sz="2800" dirty="0" smtClean="0">
                <a:solidFill>
                  <a:schemeClr val="bg1"/>
                </a:solidFill>
              </a:rPr>
              <a:t>附：理赔申请表</a:t>
            </a:r>
          </a:p>
        </p:txBody>
      </p:sp>
      <p:pic>
        <p:nvPicPr>
          <p:cNvPr id="4" name="图片 3" descr="飞信截屏未命名.png"/>
          <p:cNvPicPr>
            <a:picLocks noChangeAspect="1"/>
          </p:cNvPicPr>
          <p:nvPr/>
        </p:nvPicPr>
        <p:blipFill>
          <a:blip r:embed="rId2"/>
          <a:stretch>
            <a:fillRect/>
          </a:stretch>
        </p:blipFill>
        <p:spPr>
          <a:xfrm>
            <a:off x="928662" y="1643050"/>
            <a:ext cx="7115175" cy="4829175"/>
          </a:xfrm>
          <a:prstGeom prst="rect">
            <a:avLst/>
          </a:prstGeom>
          <a:ln>
            <a:noFill/>
          </a:ln>
          <a:effectLst>
            <a:softEdge rad="112500"/>
          </a:effectLst>
        </p:spPr>
      </p:pic>
    </p:spTree>
    <p:extLst>
      <p:ext uri="{BB962C8B-B14F-4D97-AF65-F5344CB8AC3E}">
        <p14:creationId xmlns:p14="http://schemas.microsoft.com/office/powerpoint/2010/main" val="76022428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a:xfrm>
            <a:off x="323528" y="1340768"/>
            <a:ext cx="8229600" cy="1143000"/>
          </a:xfrm>
        </p:spPr>
        <p:txBody>
          <a:bodyPr/>
          <a:lstStyle/>
          <a:p>
            <a:r>
              <a:rPr lang="en-US" altLang="zh-CN" sz="3200" dirty="0"/>
              <a:t>3</a:t>
            </a:r>
            <a:r>
              <a:rPr lang="en-US" altLang="zh-CN" sz="3200" dirty="0" smtClean="0"/>
              <a:t>.</a:t>
            </a:r>
            <a:r>
              <a:rPr lang="zh-CN" altLang="en-US" sz="3200" dirty="0" smtClean="0"/>
              <a:t>理赔程序</a:t>
            </a:r>
            <a:r>
              <a:rPr lang="en-US" altLang="zh-CN" sz="3200" dirty="0" smtClean="0"/>
              <a:t>—</a:t>
            </a:r>
            <a:r>
              <a:rPr lang="zh-CN" altLang="en-US" sz="3200" dirty="0" smtClean="0"/>
              <a:t>（</a:t>
            </a:r>
            <a:r>
              <a:rPr lang="en-US" altLang="zh-CN" sz="3200" dirty="0" smtClean="0"/>
              <a:t>2</a:t>
            </a:r>
            <a:r>
              <a:rPr lang="zh-CN" altLang="en-US" sz="3200" dirty="0" smtClean="0"/>
              <a:t>）重大疾病</a:t>
            </a:r>
          </a:p>
        </p:txBody>
      </p:sp>
      <p:sp>
        <p:nvSpPr>
          <p:cNvPr id="4" name="Rectangle 5"/>
          <p:cNvSpPr>
            <a:spLocks noChangeArrowheads="1"/>
          </p:cNvSpPr>
          <p:nvPr/>
        </p:nvSpPr>
        <p:spPr bwMode="auto">
          <a:xfrm>
            <a:off x="1666056" y="2518048"/>
            <a:ext cx="2133600" cy="4572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dirty="0" smtClean="0">
                <a:solidFill>
                  <a:schemeClr val="tx1"/>
                </a:solidFill>
                <a:latin typeface="华文新魏" pitchFamily="2" charset="-122"/>
                <a:ea typeface="华文新魏" pitchFamily="2" charset="-122"/>
              </a:rPr>
              <a:t>填写</a:t>
            </a:r>
            <a:r>
              <a:rPr lang="zh-CN" altLang="en-US" b="1" dirty="0">
                <a:solidFill>
                  <a:schemeClr val="tx1"/>
                </a:solidFill>
                <a:latin typeface="华文新魏" pitchFamily="2" charset="-122"/>
                <a:ea typeface="华文新魏" pitchFamily="2" charset="-122"/>
              </a:rPr>
              <a:t>申请</a:t>
            </a:r>
          </a:p>
        </p:txBody>
      </p:sp>
      <p:sp>
        <p:nvSpPr>
          <p:cNvPr id="5" name="Rectangle 6"/>
          <p:cNvSpPr>
            <a:spLocks noChangeArrowheads="1"/>
          </p:cNvSpPr>
          <p:nvPr/>
        </p:nvSpPr>
        <p:spPr bwMode="auto">
          <a:xfrm>
            <a:off x="4714056" y="2060848"/>
            <a:ext cx="3581400" cy="13716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dirty="0">
                <a:solidFill>
                  <a:schemeClr val="tx1"/>
                </a:solidFill>
                <a:latin typeface="华文新魏" pitchFamily="2" charset="-122"/>
                <a:ea typeface="华文新魏" pitchFamily="2" charset="-122"/>
              </a:rPr>
              <a:t>准备和提交相关材料：</a:t>
            </a:r>
          </a:p>
          <a:p>
            <a:pPr>
              <a:defRPr/>
            </a:pPr>
            <a:r>
              <a:rPr lang="zh-CN" altLang="en-US" dirty="0">
                <a:solidFill>
                  <a:schemeClr val="tx1"/>
                </a:solidFill>
                <a:latin typeface="华文新魏" pitchFamily="2" charset="-122"/>
                <a:ea typeface="华文新魏" pitchFamily="2" charset="-122"/>
              </a:rPr>
              <a:t>包括：初诊门诊病例、病理报告、</a:t>
            </a:r>
          </a:p>
          <a:p>
            <a:pPr>
              <a:defRPr/>
            </a:pPr>
            <a:r>
              <a:rPr lang="zh-CN" altLang="en-US" dirty="0">
                <a:solidFill>
                  <a:schemeClr val="tx1"/>
                </a:solidFill>
                <a:latin typeface="华文新魏" pitchFamily="2" charset="-122"/>
                <a:ea typeface="华文新魏" pitchFamily="2" charset="-122"/>
              </a:rPr>
              <a:t>重疾诊断书、住院病历</a:t>
            </a:r>
            <a:r>
              <a:rPr lang="zh-CN" altLang="en-US" dirty="0" smtClean="0">
                <a:solidFill>
                  <a:schemeClr val="tx1"/>
                </a:solidFill>
                <a:latin typeface="华文新魏" pitchFamily="2" charset="-122"/>
                <a:ea typeface="华文新魏" pitchFamily="2" charset="-122"/>
              </a:rPr>
              <a:t>、</a:t>
            </a:r>
            <a:endParaRPr lang="zh-CN" altLang="en-US" dirty="0">
              <a:solidFill>
                <a:schemeClr val="tx1"/>
              </a:solidFill>
              <a:latin typeface="华文新魏" pitchFamily="2" charset="-122"/>
              <a:ea typeface="华文新魏" pitchFamily="2" charset="-122"/>
            </a:endParaRPr>
          </a:p>
        </p:txBody>
      </p:sp>
      <p:sp>
        <p:nvSpPr>
          <p:cNvPr id="6" name="Rectangle 7"/>
          <p:cNvSpPr>
            <a:spLocks noChangeArrowheads="1"/>
          </p:cNvSpPr>
          <p:nvPr/>
        </p:nvSpPr>
        <p:spPr bwMode="auto">
          <a:xfrm>
            <a:off x="5095056" y="3965848"/>
            <a:ext cx="2819400" cy="6318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a:solidFill>
                  <a:schemeClr val="tx1"/>
                </a:solidFill>
                <a:latin typeface="华文新魏" pitchFamily="2" charset="-122"/>
                <a:ea typeface="华文新魏" pitchFamily="2" charset="-122"/>
              </a:rPr>
              <a:t>学生工作部向保险公司</a:t>
            </a:r>
          </a:p>
          <a:p>
            <a:pPr>
              <a:defRPr/>
            </a:pPr>
            <a:r>
              <a:rPr lang="zh-CN" altLang="en-US" b="1">
                <a:solidFill>
                  <a:schemeClr val="tx1"/>
                </a:solidFill>
                <a:latin typeface="华文新魏" pitchFamily="2" charset="-122"/>
                <a:ea typeface="华文新魏" pitchFamily="2" charset="-122"/>
              </a:rPr>
              <a:t>提交申请和材料</a:t>
            </a:r>
            <a:r>
              <a:rPr lang="zh-CN" altLang="en-US">
                <a:solidFill>
                  <a:schemeClr val="tx1"/>
                </a:solidFill>
                <a:latin typeface="华文新魏" pitchFamily="2" charset="-122"/>
                <a:ea typeface="华文新魏" pitchFamily="2" charset="-122"/>
              </a:rPr>
              <a:t> </a:t>
            </a:r>
          </a:p>
        </p:txBody>
      </p:sp>
      <p:sp>
        <p:nvSpPr>
          <p:cNvPr id="7" name="Rectangle 11"/>
          <p:cNvSpPr>
            <a:spLocks noChangeArrowheads="1"/>
          </p:cNvSpPr>
          <p:nvPr/>
        </p:nvSpPr>
        <p:spPr bwMode="auto">
          <a:xfrm>
            <a:off x="904056" y="3661048"/>
            <a:ext cx="3429000" cy="12319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dirty="0">
                <a:solidFill>
                  <a:schemeClr val="tx1"/>
                </a:solidFill>
                <a:latin typeface="华文新魏" pitchFamily="2" charset="-122"/>
                <a:ea typeface="华文新魏" pitchFamily="2" charset="-122"/>
              </a:rPr>
              <a:t>保险公司开始理赔调查。</a:t>
            </a:r>
          </a:p>
          <a:p>
            <a:pPr>
              <a:defRPr/>
            </a:pPr>
            <a:r>
              <a:rPr lang="zh-CN" altLang="en-US" dirty="0">
                <a:solidFill>
                  <a:schemeClr val="tx1"/>
                </a:solidFill>
                <a:latin typeface="华文新魏" pitchFamily="2" charset="-122"/>
                <a:ea typeface="华文新魏" pitchFamily="2" charset="-122"/>
              </a:rPr>
              <a:t>如调查属实，则在</a:t>
            </a:r>
            <a:r>
              <a:rPr lang="en-US" altLang="zh-CN" dirty="0">
                <a:solidFill>
                  <a:schemeClr val="tx1"/>
                </a:solidFill>
                <a:latin typeface="华文新魏" pitchFamily="2" charset="-122"/>
                <a:ea typeface="华文新魏" pitchFamily="2" charset="-122"/>
              </a:rPr>
              <a:t>10-15</a:t>
            </a:r>
            <a:r>
              <a:rPr lang="zh-CN" altLang="en-US" dirty="0">
                <a:solidFill>
                  <a:schemeClr val="tx1"/>
                </a:solidFill>
                <a:latin typeface="华文新魏" pitchFamily="2" charset="-122"/>
                <a:ea typeface="华文新魏" pitchFamily="2" charset="-122"/>
              </a:rPr>
              <a:t>天内</a:t>
            </a:r>
          </a:p>
          <a:p>
            <a:pPr>
              <a:defRPr/>
            </a:pPr>
            <a:r>
              <a:rPr lang="zh-CN" altLang="en-US" dirty="0">
                <a:solidFill>
                  <a:schemeClr val="tx1"/>
                </a:solidFill>
                <a:latin typeface="华文新魏" pitchFamily="2" charset="-122"/>
                <a:ea typeface="华文新魏" pitchFamily="2" charset="-122"/>
              </a:rPr>
              <a:t>根据出险学生申请表上提供的</a:t>
            </a:r>
          </a:p>
          <a:p>
            <a:pPr>
              <a:defRPr/>
            </a:pPr>
            <a:r>
              <a:rPr lang="zh-CN" altLang="en-US" dirty="0">
                <a:solidFill>
                  <a:schemeClr val="tx1"/>
                </a:solidFill>
                <a:latin typeface="华文新魏" pitchFamily="2" charset="-122"/>
                <a:ea typeface="华文新魏" pitchFamily="2" charset="-122"/>
              </a:rPr>
              <a:t>账户拨款十万元重疾理赔金。</a:t>
            </a:r>
          </a:p>
        </p:txBody>
      </p:sp>
      <p:sp>
        <p:nvSpPr>
          <p:cNvPr id="8" name="Rectangle 13"/>
          <p:cNvSpPr>
            <a:spLocks noChangeArrowheads="1"/>
          </p:cNvSpPr>
          <p:nvPr/>
        </p:nvSpPr>
        <p:spPr bwMode="auto">
          <a:xfrm>
            <a:off x="5247456" y="5489848"/>
            <a:ext cx="3429000" cy="914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a:solidFill>
                  <a:schemeClr val="tx1"/>
                </a:solidFill>
                <a:latin typeface="华文新魏" pitchFamily="2" charset="-122"/>
                <a:ea typeface="华文新魏" pitchFamily="2" charset="-122"/>
              </a:rPr>
              <a:t>若重疾者不幸死亡，</a:t>
            </a:r>
          </a:p>
          <a:p>
            <a:pPr>
              <a:defRPr/>
            </a:pPr>
            <a:r>
              <a:rPr lang="zh-CN" altLang="en-US" b="1">
                <a:solidFill>
                  <a:schemeClr val="tx1"/>
                </a:solidFill>
                <a:latin typeface="华文新魏" pitchFamily="2" charset="-122"/>
                <a:ea typeface="华文新魏" pitchFamily="2" charset="-122"/>
              </a:rPr>
              <a:t>则可以申请</a:t>
            </a:r>
            <a:r>
              <a:rPr lang="en-US" altLang="zh-CN" b="1">
                <a:solidFill>
                  <a:schemeClr val="tx1"/>
                </a:solidFill>
                <a:latin typeface="华文新魏" pitchFamily="2" charset="-122"/>
                <a:ea typeface="华文新魏" pitchFamily="2" charset="-122"/>
              </a:rPr>
              <a:t>20</a:t>
            </a:r>
            <a:r>
              <a:rPr lang="zh-CN" altLang="en-US" b="1">
                <a:solidFill>
                  <a:schemeClr val="tx1"/>
                </a:solidFill>
                <a:latin typeface="华文新魏" pitchFamily="2" charset="-122"/>
                <a:ea typeface="华文新魏" pitchFamily="2" charset="-122"/>
              </a:rPr>
              <a:t>万元死亡赔偿。 </a:t>
            </a:r>
          </a:p>
        </p:txBody>
      </p:sp>
      <p:sp>
        <p:nvSpPr>
          <p:cNvPr id="9" name="Line 19"/>
          <p:cNvSpPr>
            <a:spLocks noChangeShapeType="1"/>
          </p:cNvSpPr>
          <p:nvPr/>
        </p:nvSpPr>
        <p:spPr bwMode="auto">
          <a:xfrm>
            <a:off x="3799656" y="2746648"/>
            <a:ext cx="914400" cy="0"/>
          </a:xfrm>
          <a:prstGeom prst="line">
            <a:avLst/>
          </a:prstGeom>
          <a:ln>
            <a:headEnd/>
            <a:tailEnd type="arrow" w="med" len="me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10" name="Line 21"/>
          <p:cNvSpPr>
            <a:spLocks noChangeShapeType="1"/>
          </p:cNvSpPr>
          <p:nvPr/>
        </p:nvSpPr>
        <p:spPr bwMode="auto">
          <a:xfrm>
            <a:off x="6542856" y="3432448"/>
            <a:ext cx="0" cy="533400"/>
          </a:xfrm>
          <a:prstGeom prst="line">
            <a:avLst/>
          </a:prstGeom>
          <a:ln>
            <a:headEnd/>
            <a:tailEnd type="arrow" w="med" len="me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11" name="Line 22"/>
          <p:cNvSpPr>
            <a:spLocks noChangeShapeType="1"/>
          </p:cNvSpPr>
          <p:nvPr/>
        </p:nvSpPr>
        <p:spPr bwMode="auto">
          <a:xfrm flipH="1">
            <a:off x="4333056" y="4270648"/>
            <a:ext cx="762000" cy="0"/>
          </a:xfrm>
          <a:prstGeom prst="line">
            <a:avLst/>
          </a:prstGeom>
          <a:ln>
            <a:headEnd/>
            <a:tailEnd type="arrow" w="med" len="me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12" name="Line 23"/>
          <p:cNvSpPr>
            <a:spLocks noChangeShapeType="1"/>
          </p:cNvSpPr>
          <p:nvPr/>
        </p:nvSpPr>
        <p:spPr bwMode="auto">
          <a:xfrm>
            <a:off x="2580456" y="4880248"/>
            <a:ext cx="0" cy="609600"/>
          </a:xfrm>
          <a:prstGeom prst="line">
            <a:avLst/>
          </a:prstGeom>
          <a:ln>
            <a:headEnd/>
            <a:tailEnd type="arrow" w="med" len="me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13" name="Line 24"/>
          <p:cNvSpPr>
            <a:spLocks noChangeShapeType="1"/>
          </p:cNvSpPr>
          <p:nvPr/>
        </p:nvSpPr>
        <p:spPr bwMode="auto">
          <a:xfrm>
            <a:off x="4714056" y="5947048"/>
            <a:ext cx="457200" cy="0"/>
          </a:xfrm>
          <a:prstGeom prst="line">
            <a:avLst/>
          </a:prstGeom>
          <a:ln>
            <a:headEnd/>
            <a:tailEnd type="arrow" w="med" len="med"/>
          </a:ln>
        </p:spPr>
        <p:style>
          <a:lnRef idx="2">
            <a:schemeClr val="accent2"/>
          </a:lnRef>
          <a:fillRef idx="1">
            <a:schemeClr val="lt1"/>
          </a:fillRef>
          <a:effectRef idx="0">
            <a:schemeClr val="accent2"/>
          </a:effectRef>
          <a:fontRef idx="minor">
            <a:schemeClr val="dk1"/>
          </a:fontRef>
        </p:style>
        <p:txBody>
          <a:bodyPr lIns="92075" tIns="46038" rIns="92075" bIns="46038" anchor="ctr"/>
          <a:lstStyle/>
          <a:p>
            <a:pPr>
              <a:defRPr/>
            </a:pPr>
            <a:endParaRPr lang="zh-CN" altLang="en-US">
              <a:latin typeface="华文新魏" pitchFamily="2" charset="-122"/>
              <a:ea typeface="华文新魏" pitchFamily="2" charset="-122"/>
            </a:endParaRPr>
          </a:p>
        </p:txBody>
      </p:sp>
      <p:sp>
        <p:nvSpPr>
          <p:cNvPr id="24" name="Rectangle 12"/>
          <p:cNvSpPr>
            <a:spLocks noChangeArrowheads="1"/>
          </p:cNvSpPr>
          <p:nvPr/>
        </p:nvSpPr>
        <p:spPr bwMode="auto">
          <a:xfrm>
            <a:off x="751656" y="5523185"/>
            <a:ext cx="3886200" cy="952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zh-CN" altLang="en-US" b="1" dirty="0">
                <a:solidFill>
                  <a:schemeClr val="tx1"/>
                </a:solidFill>
                <a:latin typeface="华文新魏" pitchFamily="2" charset="-122"/>
                <a:ea typeface="华文新魏" pitchFamily="2" charset="-122"/>
              </a:rPr>
              <a:t>其余医药费按照总额的</a:t>
            </a:r>
            <a:r>
              <a:rPr lang="en-US" altLang="zh-CN" b="1" dirty="0">
                <a:solidFill>
                  <a:schemeClr val="tx1"/>
                </a:solidFill>
                <a:latin typeface="华文新魏" pitchFamily="2" charset="-122"/>
                <a:ea typeface="华文新魏" pitchFamily="2" charset="-122"/>
              </a:rPr>
              <a:t>20%</a:t>
            </a:r>
            <a:r>
              <a:rPr lang="zh-CN" altLang="en-US" b="1" dirty="0">
                <a:solidFill>
                  <a:schemeClr val="tx1"/>
                </a:solidFill>
                <a:latin typeface="华文新魏" pitchFamily="2" charset="-122"/>
                <a:ea typeface="华文新魏" pitchFamily="2" charset="-122"/>
              </a:rPr>
              <a:t>报销，</a:t>
            </a:r>
          </a:p>
          <a:p>
            <a:pPr>
              <a:defRPr/>
            </a:pPr>
            <a:r>
              <a:rPr lang="zh-CN" altLang="en-US" b="1" dirty="0">
                <a:solidFill>
                  <a:schemeClr val="tx1"/>
                </a:solidFill>
                <a:latin typeface="华文新魏" pitchFamily="2" charset="-122"/>
                <a:ea typeface="华文新魏" pitchFamily="2" charset="-122"/>
              </a:rPr>
              <a:t>封顶金额为</a:t>
            </a:r>
            <a:r>
              <a:rPr lang="en-US" altLang="zh-CN" b="1" dirty="0">
                <a:solidFill>
                  <a:schemeClr val="tx1"/>
                </a:solidFill>
                <a:latin typeface="华文新魏" pitchFamily="2" charset="-122"/>
                <a:ea typeface="华文新魏" pitchFamily="2" charset="-122"/>
              </a:rPr>
              <a:t>10</a:t>
            </a:r>
            <a:r>
              <a:rPr lang="zh-CN" altLang="en-US" b="1" dirty="0">
                <a:solidFill>
                  <a:schemeClr val="tx1"/>
                </a:solidFill>
                <a:latin typeface="华文新魏" pitchFamily="2" charset="-122"/>
                <a:ea typeface="华文新魏" pitchFamily="2" charset="-122"/>
              </a:rPr>
              <a:t>万元。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0-#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499"/>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0-#ppt_w/2"/>
                                          </p:val>
                                        </p:tav>
                                        <p:tav tm="100000">
                                          <p:val>
                                            <p:strVal val="#ppt_x"/>
                                          </p:val>
                                        </p:tav>
                                      </p:tavLst>
                                    </p:anim>
                                    <p:anim calcmode="lin" valueType="num">
                                      <p:cBhvr additive="base">
                                        <p:cTn id="5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8" grpId="0" animBg="1" autoUpdateAnimBg="0"/>
      <p:bldP spid="24" grpId="0" animBg="1" autoUpdateAnimBg="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6004</TotalTime>
  <Words>1147</Words>
  <Application>Microsoft Office PowerPoint</Application>
  <PresentationFormat>全屏显示(4:3)</PresentationFormat>
  <Paragraphs>141</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默认设计模板</vt:lpstr>
      <vt:lpstr>PowerPoint 演示文稿</vt:lpstr>
      <vt:lpstr>PowerPoint 演示文稿</vt:lpstr>
      <vt:lpstr>1.背景介绍</vt:lpstr>
      <vt:lpstr>2.保险对象及方案（一）</vt:lpstr>
      <vt:lpstr>2.对象及方案（二）</vt:lpstr>
      <vt:lpstr>3.理赔程序—（1）住院医疗</vt:lpstr>
      <vt:lpstr>3.理赔程序—（1）住院医疗</vt:lpstr>
      <vt:lpstr>附：理赔申请表</vt:lpstr>
      <vt:lpstr>3.理赔程序—（2）重大疾病</vt:lpstr>
      <vt:lpstr>3.理赔程序—（2）重大疾病</vt:lpstr>
      <vt:lpstr>3.理赔程序—（2）重大疾病</vt:lpstr>
      <vt:lpstr>PowerPoint 演示文稿</vt:lpstr>
      <vt:lpstr>PowerPoint 演示文稿</vt:lpstr>
      <vt:lpstr>案例解析</vt:lpstr>
      <vt:lpstr>4.历年保单赔付率</vt:lpstr>
      <vt:lpstr>PowerPoint 演示文稿</vt:lpstr>
    </vt:vector>
  </TitlesOfParts>
  <Company>pku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mjx</dc:creator>
  <cp:lastModifiedBy>ChenWei</cp:lastModifiedBy>
  <cp:revision>1217</cp:revision>
  <cp:lastPrinted>2011-09-13T07:48:57Z</cp:lastPrinted>
  <dcterms:created xsi:type="dcterms:W3CDTF">2007-10-20T08:55:34Z</dcterms:created>
  <dcterms:modified xsi:type="dcterms:W3CDTF">2016-09-05T07:48:37Z</dcterms:modified>
</cp:coreProperties>
</file>